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650" r:id="rId6"/>
    <p:sldMasterId id="2147483673" r:id="rId7"/>
  </p:sldMasterIdLst>
  <p:notesMasterIdLst>
    <p:notesMasterId r:id="rId25"/>
  </p:notesMasterIdLst>
  <p:sldIdLst>
    <p:sldId id="263" r:id="rId8"/>
    <p:sldId id="258" r:id="rId9"/>
    <p:sldId id="275" r:id="rId10"/>
    <p:sldId id="295" r:id="rId11"/>
    <p:sldId id="281" r:id="rId12"/>
    <p:sldId id="283" r:id="rId13"/>
    <p:sldId id="296" r:id="rId14"/>
    <p:sldId id="280" r:id="rId15"/>
    <p:sldId id="289" r:id="rId16"/>
    <p:sldId id="279" r:id="rId17"/>
    <p:sldId id="339" r:id="rId18"/>
    <p:sldId id="340" r:id="rId19"/>
    <p:sldId id="343" r:id="rId20"/>
    <p:sldId id="300" r:id="rId21"/>
    <p:sldId id="274" r:id="rId22"/>
    <p:sldId id="342"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FFC110-9A54-4A52-9872-CE49B9E424ED}" v="11" dt="2019-07-29T01:46:26.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Chesnais" userId="d82a424c-fcf9-47f2-bb87-605caeb96ab4" providerId="ADAL" clId="{ACFFC110-9A54-4A52-9872-CE49B9E424ED}"/>
    <pc:docChg chg="delSld modSld">
      <pc:chgData name="Matthew Chesnais" userId="d82a424c-fcf9-47f2-bb87-605caeb96ab4" providerId="ADAL" clId="{ACFFC110-9A54-4A52-9872-CE49B9E424ED}" dt="2019-07-29T01:46:26.643" v="9" actId="2696"/>
      <pc:docMkLst>
        <pc:docMk/>
      </pc:docMkLst>
      <pc:sldChg chg="modSp">
        <pc:chgData name="Matthew Chesnais" userId="d82a424c-fcf9-47f2-bb87-605caeb96ab4" providerId="ADAL" clId="{ACFFC110-9A54-4A52-9872-CE49B9E424ED}" dt="2019-07-25T00:17:07.748" v="7" actId="14100"/>
        <pc:sldMkLst>
          <pc:docMk/>
          <pc:sldMk cId="1463746561" sldId="279"/>
        </pc:sldMkLst>
        <pc:picChg chg="mod">
          <ac:chgData name="Matthew Chesnais" userId="d82a424c-fcf9-47f2-bb87-605caeb96ab4" providerId="ADAL" clId="{ACFFC110-9A54-4A52-9872-CE49B9E424ED}" dt="2019-07-25T00:17:07.748" v="7" actId="14100"/>
          <ac:picMkLst>
            <pc:docMk/>
            <pc:sldMk cId="1463746561" sldId="279"/>
            <ac:picMk id="5" creationId="{00000000-0000-0000-0000-000000000000}"/>
          </ac:picMkLst>
        </pc:picChg>
      </pc:sldChg>
      <pc:sldChg chg="modSp">
        <pc:chgData name="Matthew Chesnais" userId="d82a424c-fcf9-47f2-bb87-605caeb96ab4" providerId="ADAL" clId="{ACFFC110-9A54-4A52-9872-CE49B9E424ED}" dt="2019-07-24T06:05:29.986" v="0" actId="14826"/>
        <pc:sldMkLst>
          <pc:docMk/>
          <pc:sldMk cId="3115752104" sldId="296"/>
        </pc:sldMkLst>
        <pc:picChg chg="mod">
          <ac:chgData name="Matthew Chesnais" userId="d82a424c-fcf9-47f2-bb87-605caeb96ab4" providerId="ADAL" clId="{ACFFC110-9A54-4A52-9872-CE49B9E424ED}" dt="2019-07-24T06:05:29.986" v="0" actId="14826"/>
          <ac:picMkLst>
            <pc:docMk/>
            <pc:sldMk cId="3115752104" sldId="296"/>
            <ac:picMk id="5" creationId="{50EBA1E8-D330-4116-9B66-1BC20A97AF8B}"/>
          </ac:picMkLst>
        </pc:picChg>
      </pc:sldChg>
      <pc:sldChg chg="del">
        <pc:chgData name="Matthew Chesnais" userId="d82a424c-fcf9-47f2-bb87-605caeb96ab4" providerId="ADAL" clId="{ACFFC110-9A54-4A52-9872-CE49B9E424ED}" dt="2019-07-29T01:46:26.642" v="8" actId="2696"/>
        <pc:sldMkLst>
          <pc:docMk/>
          <pc:sldMk cId="3016182782" sldId="341"/>
        </pc:sldMkLst>
      </pc:sldChg>
      <pc:sldMasterChg chg="delSldLayout">
        <pc:chgData name="Matthew Chesnais" userId="d82a424c-fcf9-47f2-bb87-605caeb96ab4" providerId="ADAL" clId="{ACFFC110-9A54-4A52-9872-CE49B9E424ED}" dt="2019-07-29T01:46:26.643" v="9" actId="2696"/>
        <pc:sldMasterMkLst>
          <pc:docMk/>
          <pc:sldMasterMk cId="4132689129" sldId="2147483650"/>
        </pc:sldMasterMkLst>
        <pc:sldLayoutChg chg="del">
          <pc:chgData name="Matthew Chesnais" userId="d82a424c-fcf9-47f2-bb87-605caeb96ab4" providerId="ADAL" clId="{ACFFC110-9A54-4A52-9872-CE49B9E424ED}" dt="2019-07-29T01:46:26.643" v="9" actId="2696"/>
          <pc:sldLayoutMkLst>
            <pc:docMk/>
            <pc:sldMasterMk cId="4132689129" sldId="2147483650"/>
            <pc:sldLayoutMk cId="3113046392" sldId="2147483672"/>
          </pc:sldLayoutMkLst>
        </pc:sldLayoutChg>
      </pc:sldMasterChg>
    </pc:docChg>
  </pc:docChgLst>
  <pc:docChgLst>
    <pc:chgData name="Matthew Chesnais" userId="d82a424c-fcf9-47f2-bb87-605caeb96ab4" providerId="ADAL" clId="{C82CFE8C-82C3-4D19-B48F-A9776DBA2E15}"/>
    <pc:docChg chg="undo custSel addSld delSld modSld sldOrd">
      <pc:chgData name="Matthew Chesnais" userId="d82a424c-fcf9-47f2-bb87-605caeb96ab4" providerId="ADAL" clId="{C82CFE8C-82C3-4D19-B48F-A9776DBA2E15}" dt="2019-07-02T23:50:00.439" v="81"/>
      <pc:docMkLst>
        <pc:docMk/>
      </pc:docMkLst>
      <pc:sldChg chg="modSp ord">
        <pc:chgData name="Matthew Chesnais" userId="d82a424c-fcf9-47f2-bb87-605caeb96ab4" providerId="ADAL" clId="{C82CFE8C-82C3-4D19-B48F-A9776DBA2E15}" dt="2019-07-02T23:50:00.439" v="81"/>
        <pc:sldMkLst>
          <pc:docMk/>
          <pc:sldMk cId="1832776167" sldId="274"/>
        </pc:sldMkLst>
        <pc:spChg chg="mod">
          <ac:chgData name="Matthew Chesnais" userId="d82a424c-fcf9-47f2-bb87-605caeb96ab4" providerId="ADAL" clId="{C82CFE8C-82C3-4D19-B48F-A9776DBA2E15}" dt="2019-07-02T23:49:38.207" v="79" actId="5793"/>
          <ac:spMkLst>
            <pc:docMk/>
            <pc:sldMk cId="1832776167" sldId="274"/>
            <ac:spMk id="6" creationId="{5BD8B094-2EBC-426B-9C90-3AB9DB8AC7D5}"/>
          </ac:spMkLst>
        </pc:spChg>
      </pc:sldChg>
    </pc:docChg>
  </pc:docChgLst>
  <pc:docChgLst>
    <pc:chgData name="Matthew Chesnais" userId="S::matthew.chesnais@qfes.qld.gov.au::d82a424c-fcf9-47f2-bb87-605caeb96ab4" providerId="AD" clId="Web-{D3F03954-64C9-4D28-9282-9F8D1F73354B}"/>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E5684-6EAD-480D-95AC-664A787C944C}" type="datetimeFigureOut">
              <a:rPr lang="en-GB" smtClean="0"/>
              <a:t>29/07/2019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FF7B7-6E3D-4A4A-8675-8ACB6560A094}" type="slidenum">
              <a:rPr lang="en-GB" smtClean="0"/>
              <a:t>‹#›</a:t>
            </a:fld>
            <a:endParaRPr lang="en-GB"/>
          </a:p>
        </p:txBody>
      </p:sp>
    </p:spTree>
    <p:extLst>
      <p:ext uri="{BB962C8B-B14F-4D97-AF65-F5344CB8AC3E}">
        <p14:creationId xmlns:p14="http://schemas.microsoft.com/office/powerpoint/2010/main" val="337961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905">
              <a:defRPr/>
            </a:pPr>
            <a:r>
              <a:rPr lang="en-AU" sz="1300" dirty="0">
                <a:latin typeface="Arial Narrow" panose="020B0606020202030204" pitchFamily="34" charset="0"/>
              </a:rPr>
              <a:t>After reviewing international best practice an enhanced risk methodology (proof of concept) was trialled at the Disaster District level and subsequently endorsed by Queensland Disaster Management Committee (QDMC) on the 25</a:t>
            </a:r>
            <a:r>
              <a:rPr lang="en-AU" sz="1300" baseline="30000" dirty="0">
                <a:latin typeface="Arial Narrow" panose="020B0606020202030204" pitchFamily="34" charset="0"/>
              </a:rPr>
              <a:t>th</a:t>
            </a:r>
            <a:r>
              <a:rPr lang="en-AU" sz="1300" dirty="0">
                <a:latin typeface="Arial Narrow" panose="020B0606020202030204" pitchFamily="34" charset="0"/>
              </a:rPr>
              <a:t> November 2016. </a:t>
            </a:r>
          </a:p>
          <a:p>
            <a:endParaRPr lang="en-AU" dirty="0"/>
          </a:p>
        </p:txBody>
      </p:sp>
      <p:sp>
        <p:nvSpPr>
          <p:cNvPr id="4" name="Slide Number Placeholder 3"/>
          <p:cNvSpPr>
            <a:spLocks noGrp="1"/>
          </p:cNvSpPr>
          <p:nvPr>
            <p:ph type="sldNum" sz="quarter" idx="10"/>
          </p:nvPr>
        </p:nvSpPr>
        <p:spPr/>
        <p:txBody>
          <a:bodyPr/>
          <a:lstStyle/>
          <a:p>
            <a:fld id="{D630C704-1A99-4CD2-9863-F2C4D09B6C2A}" type="slidenum">
              <a:rPr lang="en-AU" smtClean="0"/>
              <a:t>5</a:t>
            </a:fld>
            <a:endParaRPr lang="en-AU"/>
          </a:p>
        </p:txBody>
      </p:sp>
    </p:spTree>
    <p:extLst>
      <p:ext uri="{BB962C8B-B14F-4D97-AF65-F5344CB8AC3E}">
        <p14:creationId xmlns:p14="http://schemas.microsoft.com/office/powerpoint/2010/main" val="414745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630C704-1A99-4CD2-9863-F2C4D09B6C2A}" type="slidenum">
              <a:rPr lang="en-AU" smtClean="0">
                <a:solidFill>
                  <a:prstClr val="black"/>
                </a:solidFill>
              </a:rPr>
              <a:pPr/>
              <a:t>6</a:t>
            </a:fld>
            <a:endParaRPr lang="en-AU">
              <a:solidFill>
                <a:prstClr val="black"/>
              </a:solidFill>
            </a:endParaRPr>
          </a:p>
        </p:txBody>
      </p:sp>
    </p:spTree>
    <p:extLst>
      <p:ext uri="{BB962C8B-B14F-4D97-AF65-F5344CB8AC3E}">
        <p14:creationId xmlns:p14="http://schemas.microsoft.com/office/powerpoint/2010/main" val="621902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0C704-1A99-4CD2-9863-F2C4D09B6C2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83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Attended South Burnett LDMG workshop last year (mind blown)</a:t>
            </a:r>
          </a:p>
          <a:p>
            <a:r>
              <a:rPr lang="en-AU" dirty="0"/>
              <a:t>Started working with Brenton, Matt and Adam to help promote grant opportunities to LDMGs and provide support</a:t>
            </a:r>
          </a:p>
          <a:p>
            <a:r>
              <a:rPr lang="en-AU" dirty="0"/>
              <a:t>Wholistic overview to recognise significant risks to community</a:t>
            </a:r>
          </a:p>
          <a:p>
            <a:r>
              <a:rPr lang="en-AU" dirty="0"/>
              <a:t>Any contribution to part-fund a project will also bump up your chances</a:t>
            </a:r>
          </a:p>
        </p:txBody>
      </p:sp>
      <p:sp>
        <p:nvSpPr>
          <p:cNvPr id="4" name="Slide Number Placeholder 3"/>
          <p:cNvSpPr>
            <a:spLocks noGrp="1"/>
          </p:cNvSpPr>
          <p:nvPr>
            <p:ph type="sldNum" sz="quarter" idx="10"/>
          </p:nvPr>
        </p:nvSpPr>
        <p:spPr/>
        <p:txBody>
          <a:bodyPr/>
          <a:lstStyle/>
          <a:p>
            <a:fld id="{619E0D69-2A51-46CF-9944-DF193BBC1543}" type="slidenum">
              <a:rPr lang="en-AU" smtClean="0"/>
              <a:t>14</a:t>
            </a:fld>
            <a:endParaRPr lang="en-AU"/>
          </a:p>
        </p:txBody>
      </p:sp>
    </p:spTree>
    <p:extLst>
      <p:ext uri="{BB962C8B-B14F-4D97-AF65-F5344CB8AC3E}">
        <p14:creationId xmlns:p14="http://schemas.microsoft.com/office/powerpoint/2010/main" val="213628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plai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19FFE1-E824-4BF7-9279-75D5D57D14DD}"/>
              </a:ext>
            </a:extLst>
          </p:cNvPr>
          <p:cNvSpPr>
            <a:spLocks noGrp="1"/>
          </p:cNvSpPr>
          <p:nvPr>
            <p:ph type="body" sz="quarter" idx="10"/>
          </p:nvPr>
        </p:nvSpPr>
        <p:spPr>
          <a:xfrm>
            <a:off x="960438" y="2593975"/>
            <a:ext cx="4712574" cy="2425700"/>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06666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xt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9671-8D11-4237-A4D1-4315178305B6}"/>
              </a:ext>
            </a:extLst>
          </p:cNvPr>
          <p:cNvSpPr>
            <a:spLocks noGrp="1"/>
          </p:cNvSpPr>
          <p:nvPr>
            <p:ph type="title"/>
          </p:nvPr>
        </p:nvSpPr>
        <p:spPr>
          <a:xfrm>
            <a:off x="847531" y="1249686"/>
            <a:ext cx="10515600" cy="1325563"/>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9D7E13EF-F0FD-428D-8AF9-F05C1DD945A2}"/>
              </a:ext>
            </a:extLst>
          </p:cNvPr>
          <p:cNvSpPr>
            <a:spLocks noGrp="1"/>
          </p:cNvSpPr>
          <p:nvPr>
            <p:ph idx="1"/>
          </p:nvPr>
        </p:nvSpPr>
        <p:spPr>
          <a:xfrm>
            <a:off x="847531" y="2575249"/>
            <a:ext cx="10515600" cy="31222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107845954"/>
      </p:ext>
    </p:extLst>
  </p:cSld>
  <p:clrMapOvr>
    <a:masterClrMapping/>
  </p:clrMapOvr>
  <p:extLst>
    <p:ext uri="{DCECCB84-F9BA-43D5-87BE-67443E8EF086}">
      <p15:sldGuideLst xmlns:p15="http://schemas.microsoft.com/office/powerpoint/2012/main">
        <p15:guide id="1" orient="horz" pos="3589" userDrawn="1">
          <p15:clr>
            <a:srgbClr val="FBAE40"/>
          </p15:clr>
        </p15:guide>
        <p15:guide id="2" pos="5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chevro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8901-3A44-4B01-A7E6-6BECA26EDB9E}"/>
              </a:ext>
            </a:extLst>
          </p:cNvPr>
          <p:cNvSpPr>
            <a:spLocks noGrp="1"/>
          </p:cNvSpPr>
          <p:nvPr>
            <p:ph type="title"/>
          </p:nvPr>
        </p:nvSpPr>
        <p:spPr>
          <a:xfrm>
            <a:off x="850585" y="1239837"/>
            <a:ext cx="5257800" cy="1325563"/>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4F44BCF-7F2B-4BFC-ABA8-239D9EC3148C}"/>
              </a:ext>
            </a:extLst>
          </p:cNvPr>
          <p:cNvSpPr>
            <a:spLocks noGrp="1"/>
          </p:cNvSpPr>
          <p:nvPr>
            <p:ph sz="half" idx="1"/>
          </p:nvPr>
        </p:nvSpPr>
        <p:spPr>
          <a:xfrm>
            <a:off x="847531" y="2565401"/>
            <a:ext cx="5257800" cy="31321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Picture Placeholder 4">
            <a:extLst>
              <a:ext uri="{FF2B5EF4-FFF2-40B4-BE49-F238E27FC236}">
                <a16:creationId xmlns:a16="http://schemas.microsoft.com/office/drawing/2014/main" id="{C65565C7-F68D-4AFB-9FB3-D19FA918B7E3}"/>
              </a:ext>
            </a:extLst>
          </p:cNvPr>
          <p:cNvSpPr>
            <a:spLocks noGrp="1"/>
          </p:cNvSpPr>
          <p:nvPr>
            <p:ph type="pic" sz="quarter" idx="10"/>
          </p:nvPr>
        </p:nvSpPr>
        <p:spPr>
          <a:xfrm>
            <a:off x="5772150" y="-9525"/>
            <a:ext cx="6410325" cy="5688013"/>
          </a:xfrm>
          <a:custGeom>
            <a:avLst/>
            <a:gdLst>
              <a:gd name="connsiteX0" fmla="*/ 0 w 6067425"/>
              <a:gd name="connsiteY0" fmla="*/ 0 h 5697538"/>
              <a:gd name="connsiteX1" fmla="*/ 3218656 w 6067425"/>
              <a:gd name="connsiteY1" fmla="*/ 0 h 5697538"/>
              <a:gd name="connsiteX2" fmla="*/ 6067425 w 6067425"/>
              <a:gd name="connsiteY2" fmla="*/ 2848769 h 5697538"/>
              <a:gd name="connsiteX3" fmla="*/ 3218656 w 6067425"/>
              <a:gd name="connsiteY3" fmla="*/ 5697538 h 5697538"/>
              <a:gd name="connsiteX4" fmla="*/ 0 w 6067425"/>
              <a:gd name="connsiteY4" fmla="*/ 5697538 h 5697538"/>
              <a:gd name="connsiteX5" fmla="*/ 2848769 w 6067425"/>
              <a:gd name="connsiteY5" fmla="*/ 2848769 h 5697538"/>
              <a:gd name="connsiteX6" fmla="*/ 0 w 6067425"/>
              <a:gd name="connsiteY6" fmla="*/ 0 h 5697538"/>
              <a:gd name="connsiteX0" fmla="*/ 0 w 6372225"/>
              <a:gd name="connsiteY0" fmla="*/ 19050 h 5697538"/>
              <a:gd name="connsiteX1" fmla="*/ 3523456 w 6372225"/>
              <a:gd name="connsiteY1" fmla="*/ 0 h 5697538"/>
              <a:gd name="connsiteX2" fmla="*/ 6372225 w 6372225"/>
              <a:gd name="connsiteY2" fmla="*/ 2848769 h 5697538"/>
              <a:gd name="connsiteX3" fmla="*/ 3523456 w 6372225"/>
              <a:gd name="connsiteY3" fmla="*/ 5697538 h 5697538"/>
              <a:gd name="connsiteX4" fmla="*/ 304800 w 6372225"/>
              <a:gd name="connsiteY4" fmla="*/ 5697538 h 5697538"/>
              <a:gd name="connsiteX5" fmla="*/ 3153569 w 6372225"/>
              <a:gd name="connsiteY5" fmla="*/ 2848769 h 5697538"/>
              <a:gd name="connsiteX6" fmla="*/ 0 w 6372225"/>
              <a:gd name="connsiteY6" fmla="*/ 19050 h 5697538"/>
              <a:gd name="connsiteX0" fmla="*/ 0 w 6372225"/>
              <a:gd name="connsiteY0" fmla="*/ 19050 h 5697538"/>
              <a:gd name="connsiteX1" fmla="*/ 4152106 w 6372225"/>
              <a:gd name="connsiteY1" fmla="*/ 0 h 5697538"/>
              <a:gd name="connsiteX2" fmla="*/ 6372225 w 6372225"/>
              <a:gd name="connsiteY2" fmla="*/ 2848769 h 5697538"/>
              <a:gd name="connsiteX3" fmla="*/ 3523456 w 6372225"/>
              <a:gd name="connsiteY3" fmla="*/ 5697538 h 5697538"/>
              <a:gd name="connsiteX4" fmla="*/ 304800 w 6372225"/>
              <a:gd name="connsiteY4" fmla="*/ 5697538 h 5697538"/>
              <a:gd name="connsiteX5" fmla="*/ 3153569 w 6372225"/>
              <a:gd name="connsiteY5" fmla="*/ 2848769 h 5697538"/>
              <a:gd name="connsiteX6" fmla="*/ 0 w 6372225"/>
              <a:gd name="connsiteY6" fmla="*/ 19050 h 5697538"/>
              <a:gd name="connsiteX0" fmla="*/ 0 w 6362700"/>
              <a:gd name="connsiteY0" fmla="*/ 19050 h 5697538"/>
              <a:gd name="connsiteX1" fmla="*/ 4152106 w 6362700"/>
              <a:gd name="connsiteY1" fmla="*/ 0 h 5697538"/>
              <a:gd name="connsiteX2" fmla="*/ 6362700 w 6362700"/>
              <a:gd name="connsiteY2" fmla="*/ 4525169 h 5697538"/>
              <a:gd name="connsiteX3" fmla="*/ 3523456 w 6362700"/>
              <a:gd name="connsiteY3" fmla="*/ 5697538 h 5697538"/>
              <a:gd name="connsiteX4" fmla="*/ 304800 w 6362700"/>
              <a:gd name="connsiteY4" fmla="*/ 5697538 h 5697538"/>
              <a:gd name="connsiteX5" fmla="*/ 3153569 w 6362700"/>
              <a:gd name="connsiteY5" fmla="*/ 2848769 h 5697538"/>
              <a:gd name="connsiteX6" fmla="*/ 0 w 6362700"/>
              <a:gd name="connsiteY6" fmla="*/ 19050 h 5697538"/>
              <a:gd name="connsiteX0" fmla="*/ 0 w 6362700"/>
              <a:gd name="connsiteY0" fmla="*/ 19050 h 5697538"/>
              <a:gd name="connsiteX1" fmla="*/ 4152106 w 6362700"/>
              <a:gd name="connsiteY1" fmla="*/ 0 h 5697538"/>
              <a:gd name="connsiteX2" fmla="*/ 6362700 w 6362700"/>
              <a:gd name="connsiteY2" fmla="*/ 4525169 h 5697538"/>
              <a:gd name="connsiteX3" fmla="*/ 5790406 w 6362700"/>
              <a:gd name="connsiteY3" fmla="*/ 5688013 h 5697538"/>
              <a:gd name="connsiteX4" fmla="*/ 304800 w 6362700"/>
              <a:gd name="connsiteY4" fmla="*/ 5697538 h 5697538"/>
              <a:gd name="connsiteX5" fmla="*/ 3153569 w 6362700"/>
              <a:gd name="connsiteY5" fmla="*/ 2848769 h 5697538"/>
              <a:gd name="connsiteX6" fmla="*/ 0 w 6362700"/>
              <a:gd name="connsiteY6" fmla="*/ 19050 h 5697538"/>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3153569 w 6362700"/>
              <a:gd name="connsiteY5" fmla="*/ 2848769 h 5688013"/>
              <a:gd name="connsiteX6" fmla="*/ 0 w 6362700"/>
              <a:gd name="connsiteY6" fmla="*/ 19050 h 5688013"/>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2305844 w 6362700"/>
              <a:gd name="connsiteY5" fmla="*/ 4353719 h 5688013"/>
              <a:gd name="connsiteX6" fmla="*/ 0 w 6362700"/>
              <a:gd name="connsiteY6" fmla="*/ 19050 h 5688013"/>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2191544 w 6362700"/>
              <a:gd name="connsiteY5" fmla="*/ 4534694 h 5688013"/>
              <a:gd name="connsiteX6" fmla="*/ 0 w 6362700"/>
              <a:gd name="connsiteY6" fmla="*/ 19050 h 5688013"/>
              <a:gd name="connsiteX0" fmla="*/ 0 w 6410325"/>
              <a:gd name="connsiteY0" fmla="*/ 9525 h 5688013"/>
              <a:gd name="connsiteX1" fmla="*/ 4199731 w 6410325"/>
              <a:gd name="connsiteY1" fmla="*/ 0 h 5688013"/>
              <a:gd name="connsiteX2" fmla="*/ 6410325 w 6410325"/>
              <a:gd name="connsiteY2" fmla="*/ 4525169 h 5688013"/>
              <a:gd name="connsiteX3" fmla="*/ 5838031 w 6410325"/>
              <a:gd name="connsiteY3" fmla="*/ 5688013 h 5688013"/>
              <a:gd name="connsiteX4" fmla="*/ 1685925 w 6410325"/>
              <a:gd name="connsiteY4" fmla="*/ 5678488 h 5688013"/>
              <a:gd name="connsiteX5" fmla="*/ 2239169 w 6410325"/>
              <a:gd name="connsiteY5" fmla="*/ 4534694 h 5688013"/>
              <a:gd name="connsiteX6" fmla="*/ 0 w 6410325"/>
              <a:gd name="connsiteY6" fmla="*/ 9525 h 568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0325" h="5688013">
                <a:moveTo>
                  <a:pt x="0" y="9525"/>
                </a:moveTo>
                <a:lnTo>
                  <a:pt x="4199731" y="0"/>
                </a:lnTo>
                <a:lnTo>
                  <a:pt x="6410325" y="4525169"/>
                </a:lnTo>
                <a:lnTo>
                  <a:pt x="5838031" y="5688013"/>
                </a:lnTo>
                <a:lnTo>
                  <a:pt x="1685925" y="5678488"/>
                </a:lnTo>
                <a:lnTo>
                  <a:pt x="2239169" y="4534694"/>
                </a:lnTo>
                <a:lnTo>
                  <a:pt x="0" y="9525"/>
                </a:lnTo>
                <a:close/>
              </a:path>
            </a:pathLst>
          </a:custGeom>
        </p:spPr>
        <p:txBody>
          <a:bodyPr anchor="t"/>
          <a:lstStyle>
            <a:lvl1pPr>
              <a:defRPr baseline="0"/>
            </a:lvl1pPr>
          </a:lstStyle>
          <a:p>
            <a:endParaRPr lang="en-AU" dirty="0"/>
          </a:p>
        </p:txBody>
      </p:sp>
    </p:spTree>
    <p:extLst>
      <p:ext uri="{BB962C8B-B14F-4D97-AF65-F5344CB8AC3E}">
        <p14:creationId xmlns:p14="http://schemas.microsoft.com/office/powerpoint/2010/main" val="400155444"/>
      </p:ext>
    </p:extLst>
  </p:cSld>
  <p:clrMapOvr>
    <a:masterClrMapping/>
  </p:clrMapOvr>
  <p:extLst mod="1">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blue chevr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8901-3A44-4B01-A7E6-6BECA26EDB9E}"/>
              </a:ext>
            </a:extLst>
          </p:cNvPr>
          <p:cNvSpPr>
            <a:spLocks noGrp="1"/>
          </p:cNvSpPr>
          <p:nvPr>
            <p:ph type="title"/>
          </p:nvPr>
        </p:nvSpPr>
        <p:spPr>
          <a:xfrm>
            <a:off x="841254" y="1239837"/>
            <a:ext cx="5257800" cy="1325563"/>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4F44BCF-7F2B-4BFC-ABA8-239D9EC3148C}"/>
              </a:ext>
            </a:extLst>
          </p:cNvPr>
          <p:cNvSpPr>
            <a:spLocks noGrp="1"/>
          </p:cNvSpPr>
          <p:nvPr>
            <p:ph sz="half" idx="1"/>
          </p:nvPr>
        </p:nvSpPr>
        <p:spPr>
          <a:xfrm>
            <a:off x="847531" y="2565401"/>
            <a:ext cx="5257800" cy="31321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Picture Placeholder 4">
            <a:extLst>
              <a:ext uri="{FF2B5EF4-FFF2-40B4-BE49-F238E27FC236}">
                <a16:creationId xmlns:a16="http://schemas.microsoft.com/office/drawing/2014/main" id="{C65565C7-F68D-4AFB-9FB3-D19FA918B7E3}"/>
              </a:ext>
            </a:extLst>
          </p:cNvPr>
          <p:cNvSpPr>
            <a:spLocks noGrp="1"/>
          </p:cNvSpPr>
          <p:nvPr>
            <p:ph type="pic" sz="quarter" idx="10"/>
          </p:nvPr>
        </p:nvSpPr>
        <p:spPr>
          <a:xfrm>
            <a:off x="5772150" y="-9525"/>
            <a:ext cx="6410325" cy="5688013"/>
          </a:xfrm>
          <a:custGeom>
            <a:avLst/>
            <a:gdLst>
              <a:gd name="connsiteX0" fmla="*/ 0 w 6067425"/>
              <a:gd name="connsiteY0" fmla="*/ 0 h 5697538"/>
              <a:gd name="connsiteX1" fmla="*/ 3218656 w 6067425"/>
              <a:gd name="connsiteY1" fmla="*/ 0 h 5697538"/>
              <a:gd name="connsiteX2" fmla="*/ 6067425 w 6067425"/>
              <a:gd name="connsiteY2" fmla="*/ 2848769 h 5697538"/>
              <a:gd name="connsiteX3" fmla="*/ 3218656 w 6067425"/>
              <a:gd name="connsiteY3" fmla="*/ 5697538 h 5697538"/>
              <a:gd name="connsiteX4" fmla="*/ 0 w 6067425"/>
              <a:gd name="connsiteY4" fmla="*/ 5697538 h 5697538"/>
              <a:gd name="connsiteX5" fmla="*/ 2848769 w 6067425"/>
              <a:gd name="connsiteY5" fmla="*/ 2848769 h 5697538"/>
              <a:gd name="connsiteX6" fmla="*/ 0 w 6067425"/>
              <a:gd name="connsiteY6" fmla="*/ 0 h 5697538"/>
              <a:gd name="connsiteX0" fmla="*/ 0 w 6372225"/>
              <a:gd name="connsiteY0" fmla="*/ 19050 h 5697538"/>
              <a:gd name="connsiteX1" fmla="*/ 3523456 w 6372225"/>
              <a:gd name="connsiteY1" fmla="*/ 0 h 5697538"/>
              <a:gd name="connsiteX2" fmla="*/ 6372225 w 6372225"/>
              <a:gd name="connsiteY2" fmla="*/ 2848769 h 5697538"/>
              <a:gd name="connsiteX3" fmla="*/ 3523456 w 6372225"/>
              <a:gd name="connsiteY3" fmla="*/ 5697538 h 5697538"/>
              <a:gd name="connsiteX4" fmla="*/ 304800 w 6372225"/>
              <a:gd name="connsiteY4" fmla="*/ 5697538 h 5697538"/>
              <a:gd name="connsiteX5" fmla="*/ 3153569 w 6372225"/>
              <a:gd name="connsiteY5" fmla="*/ 2848769 h 5697538"/>
              <a:gd name="connsiteX6" fmla="*/ 0 w 6372225"/>
              <a:gd name="connsiteY6" fmla="*/ 19050 h 5697538"/>
              <a:gd name="connsiteX0" fmla="*/ 0 w 6372225"/>
              <a:gd name="connsiteY0" fmla="*/ 19050 h 5697538"/>
              <a:gd name="connsiteX1" fmla="*/ 4152106 w 6372225"/>
              <a:gd name="connsiteY1" fmla="*/ 0 h 5697538"/>
              <a:gd name="connsiteX2" fmla="*/ 6372225 w 6372225"/>
              <a:gd name="connsiteY2" fmla="*/ 2848769 h 5697538"/>
              <a:gd name="connsiteX3" fmla="*/ 3523456 w 6372225"/>
              <a:gd name="connsiteY3" fmla="*/ 5697538 h 5697538"/>
              <a:gd name="connsiteX4" fmla="*/ 304800 w 6372225"/>
              <a:gd name="connsiteY4" fmla="*/ 5697538 h 5697538"/>
              <a:gd name="connsiteX5" fmla="*/ 3153569 w 6372225"/>
              <a:gd name="connsiteY5" fmla="*/ 2848769 h 5697538"/>
              <a:gd name="connsiteX6" fmla="*/ 0 w 6372225"/>
              <a:gd name="connsiteY6" fmla="*/ 19050 h 5697538"/>
              <a:gd name="connsiteX0" fmla="*/ 0 w 6362700"/>
              <a:gd name="connsiteY0" fmla="*/ 19050 h 5697538"/>
              <a:gd name="connsiteX1" fmla="*/ 4152106 w 6362700"/>
              <a:gd name="connsiteY1" fmla="*/ 0 h 5697538"/>
              <a:gd name="connsiteX2" fmla="*/ 6362700 w 6362700"/>
              <a:gd name="connsiteY2" fmla="*/ 4525169 h 5697538"/>
              <a:gd name="connsiteX3" fmla="*/ 3523456 w 6362700"/>
              <a:gd name="connsiteY3" fmla="*/ 5697538 h 5697538"/>
              <a:gd name="connsiteX4" fmla="*/ 304800 w 6362700"/>
              <a:gd name="connsiteY4" fmla="*/ 5697538 h 5697538"/>
              <a:gd name="connsiteX5" fmla="*/ 3153569 w 6362700"/>
              <a:gd name="connsiteY5" fmla="*/ 2848769 h 5697538"/>
              <a:gd name="connsiteX6" fmla="*/ 0 w 6362700"/>
              <a:gd name="connsiteY6" fmla="*/ 19050 h 5697538"/>
              <a:gd name="connsiteX0" fmla="*/ 0 w 6362700"/>
              <a:gd name="connsiteY0" fmla="*/ 19050 h 5697538"/>
              <a:gd name="connsiteX1" fmla="*/ 4152106 w 6362700"/>
              <a:gd name="connsiteY1" fmla="*/ 0 h 5697538"/>
              <a:gd name="connsiteX2" fmla="*/ 6362700 w 6362700"/>
              <a:gd name="connsiteY2" fmla="*/ 4525169 h 5697538"/>
              <a:gd name="connsiteX3" fmla="*/ 5790406 w 6362700"/>
              <a:gd name="connsiteY3" fmla="*/ 5688013 h 5697538"/>
              <a:gd name="connsiteX4" fmla="*/ 304800 w 6362700"/>
              <a:gd name="connsiteY4" fmla="*/ 5697538 h 5697538"/>
              <a:gd name="connsiteX5" fmla="*/ 3153569 w 6362700"/>
              <a:gd name="connsiteY5" fmla="*/ 2848769 h 5697538"/>
              <a:gd name="connsiteX6" fmla="*/ 0 w 6362700"/>
              <a:gd name="connsiteY6" fmla="*/ 19050 h 5697538"/>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3153569 w 6362700"/>
              <a:gd name="connsiteY5" fmla="*/ 2848769 h 5688013"/>
              <a:gd name="connsiteX6" fmla="*/ 0 w 6362700"/>
              <a:gd name="connsiteY6" fmla="*/ 19050 h 5688013"/>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2305844 w 6362700"/>
              <a:gd name="connsiteY5" fmla="*/ 4353719 h 5688013"/>
              <a:gd name="connsiteX6" fmla="*/ 0 w 6362700"/>
              <a:gd name="connsiteY6" fmla="*/ 19050 h 5688013"/>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2191544 w 6362700"/>
              <a:gd name="connsiteY5" fmla="*/ 4534694 h 5688013"/>
              <a:gd name="connsiteX6" fmla="*/ 0 w 6362700"/>
              <a:gd name="connsiteY6" fmla="*/ 19050 h 5688013"/>
              <a:gd name="connsiteX0" fmla="*/ 0 w 6410325"/>
              <a:gd name="connsiteY0" fmla="*/ 9525 h 5688013"/>
              <a:gd name="connsiteX1" fmla="*/ 4199731 w 6410325"/>
              <a:gd name="connsiteY1" fmla="*/ 0 h 5688013"/>
              <a:gd name="connsiteX2" fmla="*/ 6410325 w 6410325"/>
              <a:gd name="connsiteY2" fmla="*/ 4525169 h 5688013"/>
              <a:gd name="connsiteX3" fmla="*/ 5838031 w 6410325"/>
              <a:gd name="connsiteY3" fmla="*/ 5688013 h 5688013"/>
              <a:gd name="connsiteX4" fmla="*/ 1685925 w 6410325"/>
              <a:gd name="connsiteY4" fmla="*/ 5678488 h 5688013"/>
              <a:gd name="connsiteX5" fmla="*/ 2239169 w 6410325"/>
              <a:gd name="connsiteY5" fmla="*/ 4534694 h 5688013"/>
              <a:gd name="connsiteX6" fmla="*/ 0 w 6410325"/>
              <a:gd name="connsiteY6" fmla="*/ 9525 h 568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0325" h="5688013">
                <a:moveTo>
                  <a:pt x="0" y="9525"/>
                </a:moveTo>
                <a:lnTo>
                  <a:pt x="4199731" y="0"/>
                </a:lnTo>
                <a:lnTo>
                  <a:pt x="6410325" y="4525169"/>
                </a:lnTo>
                <a:lnTo>
                  <a:pt x="5838031" y="5688013"/>
                </a:lnTo>
                <a:lnTo>
                  <a:pt x="1685925" y="5678488"/>
                </a:lnTo>
                <a:lnTo>
                  <a:pt x="2239169" y="4534694"/>
                </a:lnTo>
                <a:lnTo>
                  <a:pt x="0" y="9525"/>
                </a:lnTo>
                <a:close/>
              </a:path>
            </a:pathLst>
          </a:custGeom>
          <a:solidFill>
            <a:schemeClr val="tx2"/>
          </a:solidFill>
        </p:spPr>
        <p:txBody>
          <a:bodyPr anchor="t"/>
          <a:lstStyle>
            <a:lvl1pPr>
              <a:defRPr baseline="0"/>
            </a:lvl1pPr>
          </a:lstStyle>
          <a:p>
            <a:endParaRPr lang="en-AU" dirty="0"/>
          </a:p>
        </p:txBody>
      </p:sp>
    </p:spTree>
    <p:extLst>
      <p:ext uri="{BB962C8B-B14F-4D97-AF65-F5344CB8AC3E}">
        <p14:creationId xmlns:p14="http://schemas.microsoft.com/office/powerpoint/2010/main" val="2823549734"/>
      </p:ext>
    </p:extLst>
  </p:cSld>
  <p:clrMapOvr>
    <a:masterClrMapping/>
  </p:clrMapOvr>
  <p:extLst mod="1">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rec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4C55-2240-402C-973F-75ACDA436B8D}"/>
              </a:ext>
            </a:extLst>
          </p:cNvPr>
          <p:cNvSpPr>
            <a:spLocks noGrp="1"/>
          </p:cNvSpPr>
          <p:nvPr>
            <p:ph type="title"/>
          </p:nvPr>
        </p:nvSpPr>
        <p:spPr>
          <a:xfrm>
            <a:off x="847531" y="1231024"/>
            <a:ext cx="10515600" cy="1325563"/>
          </a:xfrm>
        </p:spPr>
        <p:txBody>
          <a:bodyPr/>
          <a:lstStyle/>
          <a:p>
            <a:r>
              <a:rPr lang="en-US"/>
              <a:t>Click to edit Master title style</a:t>
            </a:r>
            <a:endParaRPr lang="en-AU"/>
          </a:p>
        </p:txBody>
      </p:sp>
      <p:sp>
        <p:nvSpPr>
          <p:cNvPr id="4" name="Text Placeholder 3">
            <a:extLst>
              <a:ext uri="{FF2B5EF4-FFF2-40B4-BE49-F238E27FC236}">
                <a16:creationId xmlns:a16="http://schemas.microsoft.com/office/drawing/2014/main" id="{E521A6FA-ECBE-44F4-8BE8-0E737D97A932}"/>
              </a:ext>
            </a:extLst>
          </p:cNvPr>
          <p:cNvSpPr>
            <a:spLocks noGrp="1"/>
          </p:cNvSpPr>
          <p:nvPr>
            <p:ph type="body" sz="quarter" idx="10"/>
          </p:nvPr>
        </p:nvSpPr>
        <p:spPr>
          <a:xfrm>
            <a:off x="839788" y="2565400"/>
            <a:ext cx="5256212" cy="3132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Picture Placeholder 5">
            <a:extLst>
              <a:ext uri="{FF2B5EF4-FFF2-40B4-BE49-F238E27FC236}">
                <a16:creationId xmlns:a16="http://schemas.microsoft.com/office/drawing/2014/main" id="{1EE76641-E1AC-491F-B77E-AAC7CF2B8B23}"/>
              </a:ext>
            </a:extLst>
          </p:cNvPr>
          <p:cNvSpPr>
            <a:spLocks noGrp="1"/>
          </p:cNvSpPr>
          <p:nvPr>
            <p:ph type="pic" sz="quarter" idx="11"/>
          </p:nvPr>
        </p:nvSpPr>
        <p:spPr>
          <a:xfrm>
            <a:off x="6344816" y="2565594"/>
            <a:ext cx="5007397" cy="3122613"/>
          </a:xfrm>
        </p:spPr>
        <p:txBody>
          <a:bodyPr/>
          <a:lstStyle/>
          <a:p>
            <a:endParaRPr lang="en-AU"/>
          </a:p>
        </p:txBody>
      </p:sp>
    </p:spTree>
    <p:extLst>
      <p:ext uri="{BB962C8B-B14F-4D97-AF65-F5344CB8AC3E}">
        <p14:creationId xmlns:p14="http://schemas.microsoft.com/office/powerpoint/2010/main" val="610718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4C55-2240-402C-973F-75ACDA436B8D}"/>
              </a:ext>
            </a:extLst>
          </p:cNvPr>
          <p:cNvSpPr>
            <a:spLocks noGrp="1"/>
          </p:cNvSpPr>
          <p:nvPr>
            <p:ph type="title"/>
          </p:nvPr>
        </p:nvSpPr>
        <p:spPr>
          <a:xfrm>
            <a:off x="847531" y="310348"/>
            <a:ext cx="10515600" cy="1325563"/>
          </a:xfrm>
        </p:spPr>
        <p:txBody>
          <a:bodyPr/>
          <a:lstStyle/>
          <a:p>
            <a:r>
              <a:rPr lang="en-US"/>
              <a:t>Click to edit Master title style</a:t>
            </a:r>
            <a:endParaRPr lang="en-AU"/>
          </a:p>
        </p:txBody>
      </p:sp>
      <p:sp>
        <p:nvSpPr>
          <p:cNvPr id="5" name="SmartArt Placeholder 4">
            <a:extLst>
              <a:ext uri="{FF2B5EF4-FFF2-40B4-BE49-F238E27FC236}">
                <a16:creationId xmlns:a16="http://schemas.microsoft.com/office/drawing/2014/main" id="{751CAEC7-41D4-4A71-9D5B-2B6A84CB307B}"/>
              </a:ext>
            </a:extLst>
          </p:cNvPr>
          <p:cNvSpPr>
            <a:spLocks noGrp="1"/>
          </p:cNvSpPr>
          <p:nvPr>
            <p:ph type="dgm" sz="quarter" idx="10"/>
          </p:nvPr>
        </p:nvSpPr>
        <p:spPr>
          <a:xfrm>
            <a:off x="5663682" y="1635911"/>
            <a:ext cx="5690118" cy="4061627"/>
          </a:xfrm>
        </p:spPr>
        <p:txBody>
          <a:bodyPr/>
          <a:lstStyle/>
          <a:p>
            <a:endParaRPr lang="en-AU"/>
          </a:p>
        </p:txBody>
      </p:sp>
      <p:sp>
        <p:nvSpPr>
          <p:cNvPr id="8" name="Text Placeholder 7">
            <a:extLst>
              <a:ext uri="{FF2B5EF4-FFF2-40B4-BE49-F238E27FC236}">
                <a16:creationId xmlns:a16="http://schemas.microsoft.com/office/drawing/2014/main" id="{80591383-1EDE-4AA6-9958-045F7553E929}"/>
              </a:ext>
            </a:extLst>
          </p:cNvPr>
          <p:cNvSpPr>
            <a:spLocks noGrp="1"/>
          </p:cNvSpPr>
          <p:nvPr>
            <p:ph type="body" sz="quarter" idx="11"/>
          </p:nvPr>
        </p:nvSpPr>
        <p:spPr>
          <a:xfrm>
            <a:off x="847531" y="1635125"/>
            <a:ext cx="4656138" cy="4062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72594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4C55-2240-402C-973F-75ACDA436B8D}"/>
              </a:ext>
            </a:extLst>
          </p:cNvPr>
          <p:cNvSpPr>
            <a:spLocks noGrp="1"/>
          </p:cNvSpPr>
          <p:nvPr>
            <p:ph type="title"/>
          </p:nvPr>
        </p:nvSpPr>
        <p:spPr>
          <a:xfrm>
            <a:off x="847531" y="310348"/>
            <a:ext cx="10515600" cy="1325563"/>
          </a:xfrm>
        </p:spPr>
        <p:txBody>
          <a:bodyPr/>
          <a:lstStyle/>
          <a:p>
            <a:r>
              <a:rPr lang="en-US"/>
              <a:t>Click to edit Master title style</a:t>
            </a:r>
            <a:endParaRPr lang="en-AU"/>
          </a:p>
        </p:txBody>
      </p:sp>
      <p:sp>
        <p:nvSpPr>
          <p:cNvPr id="4" name="Table Placeholder 3">
            <a:extLst>
              <a:ext uri="{FF2B5EF4-FFF2-40B4-BE49-F238E27FC236}">
                <a16:creationId xmlns:a16="http://schemas.microsoft.com/office/drawing/2014/main" id="{F3B1DAF5-54AF-4284-BFDA-5ACA94258CD9}"/>
              </a:ext>
            </a:extLst>
          </p:cNvPr>
          <p:cNvSpPr>
            <a:spLocks noGrp="1"/>
          </p:cNvSpPr>
          <p:nvPr>
            <p:ph type="tbl" sz="quarter" idx="10"/>
          </p:nvPr>
        </p:nvSpPr>
        <p:spPr>
          <a:xfrm>
            <a:off x="849119" y="1653787"/>
            <a:ext cx="10514012" cy="4062413"/>
          </a:xfrm>
        </p:spPr>
        <p:txBody>
          <a:bodyPr/>
          <a:lstStyle/>
          <a:p>
            <a:endParaRPr lang="en-AU"/>
          </a:p>
        </p:txBody>
      </p:sp>
    </p:spTree>
    <p:extLst>
      <p:ext uri="{BB962C8B-B14F-4D97-AF65-F5344CB8AC3E}">
        <p14:creationId xmlns:p14="http://schemas.microsoft.com/office/powerpoint/2010/main" val="3881653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xt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9671-8D11-4237-A4D1-4315178305B6}"/>
              </a:ext>
            </a:extLst>
          </p:cNvPr>
          <p:cNvSpPr>
            <a:spLocks noGrp="1"/>
          </p:cNvSpPr>
          <p:nvPr>
            <p:ph type="title"/>
          </p:nvPr>
        </p:nvSpPr>
        <p:spPr>
          <a:xfrm>
            <a:off x="847531" y="1249686"/>
            <a:ext cx="10515600" cy="1325563"/>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9D7E13EF-F0FD-428D-8AF9-F05C1DD945A2}"/>
              </a:ext>
            </a:extLst>
          </p:cNvPr>
          <p:cNvSpPr>
            <a:spLocks noGrp="1"/>
          </p:cNvSpPr>
          <p:nvPr>
            <p:ph idx="1"/>
          </p:nvPr>
        </p:nvSpPr>
        <p:spPr>
          <a:xfrm>
            <a:off x="847531" y="2575249"/>
            <a:ext cx="10515600" cy="31222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492822586"/>
      </p:ext>
    </p:extLst>
  </p:cSld>
  <p:clrMapOvr>
    <a:masterClrMapping/>
  </p:clrMapOvr>
  <p:extLst>
    <p:ext uri="{DCECCB84-F9BA-43D5-87BE-67443E8EF086}">
      <p15:sldGuideLst xmlns:p15="http://schemas.microsoft.com/office/powerpoint/2012/main">
        <p15:guide id="1" orient="horz" pos="3589">
          <p15:clr>
            <a:srgbClr val="FBAE40"/>
          </p15:clr>
        </p15:guide>
        <p15:guide id="2" pos="5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chevro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8901-3A44-4B01-A7E6-6BECA26EDB9E}"/>
              </a:ext>
            </a:extLst>
          </p:cNvPr>
          <p:cNvSpPr>
            <a:spLocks noGrp="1"/>
          </p:cNvSpPr>
          <p:nvPr>
            <p:ph type="title"/>
          </p:nvPr>
        </p:nvSpPr>
        <p:spPr>
          <a:xfrm>
            <a:off x="850585" y="1239837"/>
            <a:ext cx="5257800" cy="1325563"/>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4F44BCF-7F2B-4BFC-ABA8-239D9EC3148C}"/>
              </a:ext>
            </a:extLst>
          </p:cNvPr>
          <p:cNvSpPr>
            <a:spLocks noGrp="1"/>
          </p:cNvSpPr>
          <p:nvPr>
            <p:ph sz="half" idx="1"/>
          </p:nvPr>
        </p:nvSpPr>
        <p:spPr>
          <a:xfrm>
            <a:off x="847531" y="2565401"/>
            <a:ext cx="5257800" cy="31321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Picture Placeholder 4">
            <a:extLst>
              <a:ext uri="{FF2B5EF4-FFF2-40B4-BE49-F238E27FC236}">
                <a16:creationId xmlns:a16="http://schemas.microsoft.com/office/drawing/2014/main" id="{C65565C7-F68D-4AFB-9FB3-D19FA918B7E3}"/>
              </a:ext>
            </a:extLst>
          </p:cNvPr>
          <p:cNvSpPr>
            <a:spLocks noGrp="1"/>
          </p:cNvSpPr>
          <p:nvPr>
            <p:ph type="pic" sz="quarter" idx="10"/>
          </p:nvPr>
        </p:nvSpPr>
        <p:spPr>
          <a:xfrm>
            <a:off x="5772150" y="-9525"/>
            <a:ext cx="6410325" cy="5688013"/>
          </a:xfrm>
          <a:custGeom>
            <a:avLst/>
            <a:gdLst>
              <a:gd name="connsiteX0" fmla="*/ 0 w 6067425"/>
              <a:gd name="connsiteY0" fmla="*/ 0 h 5697538"/>
              <a:gd name="connsiteX1" fmla="*/ 3218656 w 6067425"/>
              <a:gd name="connsiteY1" fmla="*/ 0 h 5697538"/>
              <a:gd name="connsiteX2" fmla="*/ 6067425 w 6067425"/>
              <a:gd name="connsiteY2" fmla="*/ 2848769 h 5697538"/>
              <a:gd name="connsiteX3" fmla="*/ 3218656 w 6067425"/>
              <a:gd name="connsiteY3" fmla="*/ 5697538 h 5697538"/>
              <a:gd name="connsiteX4" fmla="*/ 0 w 6067425"/>
              <a:gd name="connsiteY4" fmla="*/ 5697538 h 5697538"/>
              <a:gd name="connsiteX5" fmla="*/ 2848769 w 6067425"/>
              <a:gd name="connsiteY5" fmla="*/ 2848769 h 5697538"/>
              <a:gd name="connsiteX6" fmla="*/ 0 w 6067425"/>
              <a:gd name="connsiteY6" fmla="*/ 0 h 5697538"/>
              <a:gd name="connsiteX0" fmla="*/ 0 w 6372225"/>
              <a:gd name="connsiteY0" fmla="*/ 19050 h 5697538"/>
              <a:gd name="connsiteX1" fmla="*/ 3523456 w 6372225"/>
              <a:gd name="connsiteY1" fmla="*/ 0 h 5697538"/>
              <a:gd name="connsiteX2" fmla="*/ 6372225 w 6372225"/>
              <a:gd name="connsiteY2" fmla="*/ 2848769 h 5697538"/>
              <a:gd name="connsiteX3" fmla="*/ 3523456 w 6372225"/>
              <a:gd name="connsiteY3" fmla="*/ 5697538 h 5697538"/>
              <a:gd name="connsiteX4" fmla="*/ 304800 w 6372225"/>
              <a:gd name="connsiteY4" fmla="*/ 5697538 h 5697538"/>
              <a:gd name="connsiteX5" fmla="*/ 3153569 w 6372225"/>
              <a:gd name="connsiteY5" fmla="*/ 2848769 h 5697538"/>
              <a:gd name="connsiteX6" fmla="*/ 0 w 6372225"/>
              <a:gd name="connsiteY6" fmla="*/ 19050 h 5697538"/>
              <a:gd name="connsiteX0" fmla="*/ 0 w 6372225"/>
              <a:gd name="connsiteY0" fmla="*/ 19050 h 5697538"/>
              <a:gd name="connsiteX1" fmla="*/ 4152106 w 6372225"/>
              <a:gd name="connsiteY1" fmla="*/ 0 h 5697538"/>
              <a:gd name="connsiteX2" fmla="*/ 6372225 w 6372225"/>
              <a:gd name="connsiteY2" fmla="*/ 2848769 h 5697538"/>
              <a:gd name="connsiteX3" fmla="*/ 3523456 w 6372225"/>
              <a:gd name="connsiteY3" fmla="*/ 5697538 h 5697538"/>
              <a:gd name="connsiteX4" fmla="*/ 304800 w 6372225"/>
              <a:gd name="connsiteY4" fmla="*/ 5697538 h 5697538"/>
              <a:gd name="connsiteX5" fmla="*/ 3153569 w 6372225"/>
              <a:gd name="connsiteY5" fmla="*/ 2848769 h 5697538"/>
              <a:gd name="connsiteX6" fmla="*/ 0 w 6372225"/>
              <a:gd name="connsiteY6" fmla="*/ 19050 h 5697538"/>
              <a:gd name="connsiteX0" fmla="*/ 0 w 6362700"/>
              <a:gd name="connsiteY0" fmla="*/ 19050 h 5697538"/>
              <a:gd name="connsiteX1" fmla="*/ 4152106 w 6362700"/>
              <a:gd name="connsiteY1" fmla="*/ 0 h 5697538"/>
              <a:gd name="connsiteX2" fmla="*/ 6362700 w 6362700"/>
              <a:gd name="connsiteY2" fmla="*/ 4525169 h 5697538"/>
              <a:gd name="connsiteX3" fmla="*/ 3523456 w 6362700"/>
              <a:gd name="connsiteY3" fmla="*/ 5697538 h 5697538"/>
              <a:gd name="connsiteX4" fmla="*/ 304800 w 6362700"/>
              <a:gd name="connsiteY4" fmla="*/ 5697538 h 5697538"/>
              <a:gd name="connsiteX5" fmla="*/ 3153569 w 6362700"/>
              <a:gd name="connsiteY5" fmla="*/ 2848769 h 5697538"/>
              <a:gd name="connsiteX6" fmla="*/ 0 w 6362700"/>
              <a:gd name="connsiteY6" fmla="*/ 19050 h 5697538"/>
              <a:gd name="connsiteX0" fmla="*/ 0 w 6362700"/>
              <a:gd name="connsiteY0" fmla="*/ 19050 h 5697538"/>
              <a:gd name="connsiteX1" fmla="*/ 4152106 w 6362700"/>
              <a:gd name="connsiteY1" fmla="*/ 0 h 5697538"/>
              <a:gd name="connsiteX2" fmla="*/ 6362700 w 6362700"/>
              <a:gd name="connsiteY2" fmla="*/ 4525169 h 5697538"/>
              <a:gd name="connsiteX3" fmla="*/ 5790406 w 6362700"/>
              <a:gd name="connsiteY3" fmla="*/ 5688013 h 5697538"/>
              <a:gd name="connsiteX4" fmla="*/ 304800 w 6362700"/>
              <a:gd name="connsiteY4" fmla="*/ 5697538 h 5697538"/>
              <a:gd name="connsiteX5" fmla="*/ 3153569 w 6362700"/>
              <a:gd name="connsiteY5" fmla="*/ 2848769 h 5697538"/>
              <a:gd name="connsiteX6" fmla="*/ 0 w 6362700"/>
              <a:gd name="connsiteY6" fmla="*/ 19050 h 5697538"/>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3153569 w 6362700"/>
              <a:gd name="connsiteY5" fmla="*/ 2848769 h 5688013"/>
              <a:gd name="connsiteX6" fmla="*/ 0 w 6362700"/>
              <a:gd name="connsiteY6" fmla="*/ 19050 h 5688013"/>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2305844 w 6362700"/>
              <a:gd name="connsiteY5" fmla="*/ 4353719 h 5688013"/>
              <a:gd name="connsiteX6" fmla="*/ 0 w 6362700"/>
              <a:gd name="connsiteY6" fmla="*/ 19050 h 5688013"/>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2191544 w 6362700"/>
              <a:gd name="connsiteY5" fmla="*/ 4534694 h 5688013"/>
              <a:gd name="connsiteX6" fmla="*/ 0 w 6362700"/>
              <a:gd name="connsiteY6" fmla="*/ 19050 h 5688013"/>
              <a:gd name="connsiteX0" fmla="*/ 0 w 6410325"/>
              <a:gd name="connsiteY0" fmla="*/ 9525 h 5688013"/>
              <a:gd name="connsiteX1" fmla="*/ 4199731 w 6410325"/>
              <a:gd name="connsiteY1" fmla="*/ 0 h 5688013"/>
              <a:gd name="connsiteX2" fmla="*/ 6410325 w 6410325"/>
              <a:gd name="connsiteY2" fmla="*/ 4525169 h 5688013"/>
              <a:gd name="connsiteX3" fmla="*/ 5838031 w 6410325"/>
              <a:gd name="connsiteY3" fmla="*/ 5688013 h 5688013"/>
              <a:gd name="connsiteX4" fmla="*/ 1685925 w 6410325"/>
              <a:gd name="connsiteY4" fmla="*/ 5678488 h 5688013"/>
              <a:gd name="connsiteX5" fmla="*/ 2239169 w 6410325"/>
              <a:gd name="connsiteY5" fmla="*/ 4534694 h 5688013"/>
              <a:gd name="connsiteX6" fmla="*/ 0 w 6410325"/>
              <a:gd name="connsiteY6" fmla="*/ 9525 h 568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0325" h="5688013">
                <a:moveTo>
                  <a:pt x="0" y="9525"/>
                </a:moveTo>
                <a:lnTo>
                  <a:pt x="4199731" y="0"/>
                </a:lnTo>
                <a:lnTo>
                  <a:pt x="6410325" y="4525169"/>
                </a:lnTo>
                <a:lnTo>
                  <a:pt x="5838031" y="5688013"/>
                </a:lnTo>
                <a:lnTo>
                  <a:pt x="1685925" y="5678488"/>
                </a:lnTo>
                <a:lnTo>
                  <a:pt x="2239169" y="4534694"/>
                </a:lnTo>
                <a:lnTo>
                  <a:pt x="0" y="9525"/>
                </a:lnTo>
                <a:close/>
              </a:path>
            </a:pathLst>
          </a:custGeom>
        </p:spPr>
        <p:txBody>
          <a:bodyPr anchor="t"/>
          <a:lstStyle>
            <a:lvl1pPr>
              <a:defRPr baseline="0"/>
            </a:lvl1pPr>
          </a:lstStyle>
          <a:p>
            <a:endParaRPr lang="en-AU" dirty="0"/>
          </a:p>
        </p:txBody>
      </p:sp>
    </p:spTree>
    <p:extLst>
      <p:ext uri="{BB962C8B-B14F-4D97-AF65-F5344CB8AC3E}">
        <p14:creationId xmlns:p14="http://schemas.microsoft.com/office/powerpoint/2010/main" val="1869701152"/>
      </p:ext>
    </p:extLst>
  </p:cSld>
  <p:clrMapOvr>
    <a:masterClrMapping/>
  </p:clrMapOvr>
  <p:extLst mod="1">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blue chevr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8901-3A44-4B01-A7E6-6BECA26EDB9E}"/>
              </a:ext>
            </a:extLst>
          </p:cNvPr>
          <p:cNvSpPr>
            <a:spLocks noGrp="1"/>
          </p:cNvSpPr>
          <p:nvPr>
            <p:ph type="title"/>
          </p:nvPr>
        </p:nvSpPr>
        <p:spPr>
          <a:xfrm>
            <a:off x="841254" y="1239837"/>
            <a:ext cx="5257800" cy="1325563"/>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4F44BCF-7F2B-4BFC-ABA8-239D9EC3148C}"/>
              </a:ext>
            </a:extLst>
          </p:cNvPr>
          <p:cNvSpPr>
            <a:spLocks noGrp="1"/>
          </p:cNvSpPr>
          <p:nvPr>
            <p:ph sz="half" idx="1"/>
          </p:nvPr>
        </p:nvSpPr>
        <p:spPr>
          <a:xfrm>
            <a:off x="847531" y="2565401"/>
            <a:ext cx="5257800" cy="31321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Picture Placeholder 4">
            <a:extLst>
              <a:ext uri="{FF2B5EF4-FFF2-40B4-BE49-F238E27FC236}">
                <a16:creationId xmlns:a16="http://schemas.microsoft.com/office/drawing/2014/main" id="{C65565C7-F68D-4AFB-9FB3-D19FA918B7E3}"/>
              </a:ext>
            </a:extLst>
          </p:cNvPr>
          <p:cNvSpPr>
            <a:spLocks noGrp="1"/>
          </p:cNvSpPr>
          <p:nvPr>
            <p:ph type="pic" sz="quarter" idx="10"/>
          </p:nvPr>
        </p:nvSpPr>
        <p:spPr>
          <a:xfrm>
            <a:off x="5772150" y="-9525"/>
            <a:ext cx="6410325" cy="5688013"/>
          </a:xfrm>
          <a:custGeom>
            <a:avLst/>
            <a:gdLst>
              <a:gd name="connsiteX0" fmla="*/ 0 w 6067425"/>
              <a:gd name="connsiteY0" fmla="*/ 0 h 5697538"/>
              <a:gd name="connsiteX1" fmla="*/ 3218656 w 6067425"/>
              <a:gd name="connsiteY1" fmla="*/ 0 h 5697538"/>
              <a:gd name="connsiteX2" fmla="*/ 6067425 w 6067425"/>
              <a:gd name="connsiteY2" fmla="*/ 2848769 h 5697538"/>
              <a:gd name="connsiteX3" fmla="*/ 3218656 w 6067425"/>
              <a:gd name="connsiteY3" fmla="*/ 5697538 h 5697538"/>
              <a:gd name="connsiteX4" fmla="*/ 0 w 6067425"/>
              <a:gd name="connsiteY4" fmla="*/ 5697538 h 5697538"/>
              <a:gd name="connsiteX5" fmla="*/ 2848769 w 6067425"/>
              <a:gd name="connsiteY5" fmla="*/ 2848769 h 5697538"/>
              <a:gd name="connsiteX6" fmla="*/ 0 w 6067425"/>
              <a:gd name="connsiteY6" fmla="*/ 0 h 5697538"/>
              <a:gd name="connsiteX0" fmla="*/ 0 w 6372225"/>
              <a:gd name="connsiteY0" fmla="*/ 19050 h 5697538"/>
              <a:gd name="connsiteX1" fmla="*/ 3523456 w 6372225"/>
              <a:gd name="connsiteY1" fmla="*/ 0 h 5697538"/>
              <a:gd name="connsiteX2" fmla="*/ 6372225 w 6372225"/>
              <a:gd name="connsiteY2" fmla="*/ 2848769 h 5697538"/>
              <a:gd name="connsiteX3" fmla="*/ 3523456 w 6372225"/>
              <a:gd name="connsiteY3" fmla="*/ 5697538 h 5697538"/>
              <a:gd name="connsiteX4" fmla="*/ 304800 w 6372225"/>
              <a:gd name="connsiteY4" fmla="*/ 5697538 h 5697538"/>
              <a:gd name="connsiteX5" fmla="*/ 3153569 w 6372225"/>
              <a:gd name="connsiteY5" fmla="*/ 2848769 h 5697538"/>
              <a:gd name="connsiteX6" fmla="*/ 0 w 6372225"/>
              <a:gd name="connsiteY6" fmla="*/ 19050 h 5697538"/>
              <a:gd name="connsiteX0" fmla="*/ 0 w 6372225"/>
              <a:gd name="connsiteY0" fmla="*/ 19050 h 5697538"/>
              <a:gd name="connsiteX1" fmla="*/ 4152106 w 6372225"/>
              <a:gd name="connsiteY1" fmla="*/ 0 h 5697538"/>
              <a:gd name="connsiteX2" fmla="*/ 6372225 w 6372225"/>
              <a:gd name="connsiteY2" fmla="*/ 2848769 h 5697538"/>
              <a:gd name="connsiteX3" fmla="*/ 3523456 w 6372225"/>
              <a:gd name="connsiteY3" fmla="*/ 5697538 h 5697538"/>
              <a:gd name="connsiteX4" fmla="*/ 304800 w 6372225"/>
              <a:gd name="connsiteY4" fmla="*/ 5697538 h 5697538"/>
              <a:gd name="connsiteX5" fmla="*/ 3153569 w 6372225"/>
              <a:gd name="connsiteY5" fmla="*/ 2848769 h 5697538"/>
              <a:gd name="connsiteX6" fmla="*/ 0 w 6372225"/>
              <a:gd name="connsiteY6" fmla="*/ 19050 h 5697538"/>
              <a:gd name="connsiteX0" fmla="*/ 0 w 6362700"/>
              <a:gd name="connsiteY0" fmla="*/ 19050 h 5697538"/>
              <a:gd name="connsiteX1" fmla="*/ 4152106 w 6362700"/>
              <a:gd name="connsiteY1" fmla="*/ 0 h 5697538"/>
              <a:gd name="connsiteX2" fmla="*/ 6362700 w 6362700"/>
              <a:gd name="connsiteY2" fmla="*/ 4525169 h 5697538"/>
              <a:gd name="connsiteX3" fmla="*/ 3523456 w 6362700"/>
              <a:gd name="connsiteY3" fmla="*/ 5697538 h 5697538"/>
              <a:gd name="connsiteX4" fmla="*/ 304800 w 6362700"/>
              <a:gd name="connsiteY4" fmla="*/ 5697538 h 5697538"/>
              <a:gd name="connsiteX5" fmla="*/ 3153569 w 6362700"/>
              <a:gd name="connsiteY5" fmla="*/ 2848769 h 5697538"/>
              <a:gd name="connsiteX6" fmla="*/ 0 w 6362700"/>
              <a:gd name="connsiteY6" fmla="*/ 19050 h 5697538"/>
              <a:gd name="connsiteX0" fmla="*/ 0 w 6362700"/>
              <a:gd name="connsiteY0" fmla="*/ 19050 h 5697538"/>
              <a:gd name="connsiteX1" fmla="*/ 4152106 w 6362700"/>
              <a:gd name="connsiteY1" fmla="*/ 0 h 5697538"/>
              <a:gd name="connsiteX2" fmla="*/ 6362700 w 6362700"/>
              <a:gd name="connsiteY2" fmla="*/ 4525169 h 5697538"/>
              <a:gd name="connsiteX3" fmla="*/ 5790406 w 6362700"/>
              <a:gd name="connsiteY3" fmla="*/ 5688013 h 5697538"/>
              <a:gd name="connsiteX4" fmla="*/ 304800 w 6362700"/>
              <a:gd name="connsiteY4" fmla="*/ 5697538 h 5697538"/>
              <a:gd name="connsiteX5" fmla="*/ 3153569 w 6362700"/>
              <a:gd name="connsiteY5" fmla="*/ 2848769 h 5697538"/>
              <a:gd name="connsiteX6" fmla="*/ 0 w 6362700"/>
              <a:gd name="connsiteY6" fmla="*/ 19050 h 5697538"/>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3153569 w 6362700"/>
              <a:gd name="connsiteY5" fmla="*/ 2848769 h 5688013"/>
              <a:gd name="connsiteX6" fmla="*/ 0 w 6362700"/>
              <a:gd name="connsiteY6" fmla="*/ 19050 h 5688013"/>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2305844 w 6362700"/>
              <a:gd name="connsiteY5" fmla="*/ 4353719 h 5688013"/>
              <a:gd name="connsiteX6" fmla="*/ 0 w 6362700"/>
              <a:gd name="connsiteY6" fmla="*/ 19050 h 5688013"/>
              <a:gd name="connsiteX0" fmla="*/ 0 w 6362700"/>
              <a:gd name="connsiteY0" fmla="*/ 19050 h 5688013"/>
              <a:gd name="connsiteX1" fmla="*/ 4152106 w 6362700"/>
              <a:gd name="connsiteY1" fmla="*/ 0 h 5688013"/>
              <a:gd name="connsiteX2" fmla="*/ 6362700 w 6362700"/>
              <a:gd name="connsiteY2" fmla="*/ 4525169 h 5688013"/>
              <a:gd name="connsiteX3" fmla="*/ 5790406 w 6362700"/>
              <a:gd name="connsiteY3" fmla="*/ 5688013 h 5688013"/>
              <a:gd name="connsiteX4" fmla="*/ 1638300 w 6362700"/>
              <a:gd name="connsiteY4" fmla="*/ 5678488 h 5688013"/>
              <a:gd name="connsiteX5" fmla="*/ 2191544 w 6362700"/>
              <a:gd name="connsiteY5" fmla="*/ 4534694 h 5688013"/>
              <a:gd name="connsiteX6" fmla="*/ 0 w 6362700"/>
              <a:gd name="connsiteY6" fmla="*/ 19050 h 5688013"/>
              <a:gd name="connsiteX0" fmla="*/ 0 w 6410325"/>
              <a:gd name="connsiteY0" fmla="*/ 9525 h 5688013"/>
              <a:gd name="connsiteX1" fmla="*/ 4199731 w 6410325"/>
              <a:gd name="connsiteY1" fmla="*/ 0 h 5688013"/>
              <a:gd name="connsiteX2" fmla="*/ 6410325 w 6410325"/>
              <a:gd name="connsiteY2" fmla="*/ 4525169 h 5688013"/>
              <a:gd name="connsiteX3" fmla="*/ 5838031 w 6410325"/>
              <a:gd name="connsiteY3" fmla="*/ 5688013 h 5688013"/>
              <a:gd name="connsiteX4" fmla="*/ 1685925 w 6410325"/>
              <a:gd name="connsiteY4" fmla="*/ 5678488 h 5688013"/>
              <a:gd name="connsiteX5" fmla="*/ 2239169 w 6410325"/>
              <a:gd name="connsiteY5" fmla="*/ 4534694 h 5688013"/>
              <a:gd name="connsiteX6" fmla="*/ 0 w 6410325"/>
              <a:gd name="connsiteY6" fmla="*/ 9525 h 568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0325" h="5688013">
                <a:moveTo>
                  <a:pt x="0" y="9525"/>
                </a:moveTo>
                <a:lnTo>
                  <a:pt x="4199731" y="0"/>
                </a:lnTo>
                <a:lnTo>
                  <a:pt x="6410325" y="4525169"/>
                </a:lnTo>
                <a:lnTo>
                  <a:pt x="5838031" y="5688013"/>
                </a:lnTo>
                <a:lnTo>
                  <a:pt x="1685925" y="5678488"/>
                </a:lnTo>
                <a:lnTo>
                  <a:pt x="2239169" y="4534694"/>
                </a:lnTo>
                <a:lnTo>
                  <a:pt x="0" y="9525"/>
                </a:lnTo>
                <a:close/>
              </a:path>
            </a:pathLst>
          </a:custGeom>
          <a:solidFill>
            <a:schemeClr val="tx2"/>
          </a:solidFill>
        </p:spPr>
        <p:txBody>
          <a:bodyPr anchor="t"/>
          <a:lstStyle>
            <a:lvl1pPr>
              <a:defRPr baseline="0"/>
            </a:lvl1pPr>
          </a:lstStyle>
          <a:p>
            <a:endParaRPr lang="en-AU" dirty="0"/>
          </a:p>
        </p:txBody>
      </p:sp>
    </p:spTree>
    <p:extLst>
      <p:ext uri="{BB962C8B-B14F-4D97-AF65-F5344CB8AC3E}">
        <p14:creationId xmlns:p14="http://schemas.microsoft.com/office/powerpoint/2010/main" val="1408494189"/>
      </p:ext>
    </p:extLst>
  </p:cSld>
  <p:clrMapOvr>
    <a:masterClrMapping/>
  </p:clrMapOvr>
  <p:extLst mod="1">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Mt Natha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3610-305A-4214-B44E-575AF2AE5BE0}"/>
              </a:ext>
            </a:extLst>
          </p:cNvPr>
          <p:cNvSpPr/>
          <p:nvPr userDrawn="1"/>
        </p:nvSpPr>
        <p:spPr>
          <a:xfrm>
            <a:off x="0" y="-1"/>
            <a:ext cx="12192000" cy="513726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a:p>
        </p:txBody>
      </p:sp>
      <p:sp>
        <p:nvSpPr>
          <p:cNvPr id="8" name="Text Placeholder 7">
            <a:extLst>
              <a:ext uri="{FF2B5EF4-FFF2-40B4-BE49-F238E27FC236}">
                <a16:creationId xmlns:a16="http://schemas.microsoft.com/office/drawing/2014/main" id="{8819FFE1-E824-4BF7-9279-75D5D57D14DD}"/>
              </a:ext>
            </a:extLst>
          </p:cNvPr>
          <p:cNvSpPr>
            <a:spLocks noGrp="1"/>
          </p:cNvSpPr>
          <p:nvPr>
            <p:ph type="body" sz="quarter" idx="10"/>
          </p:nvPr>
        </p:nvSpPr>
        <p:spPr>
          <a:xfrm>
            <a:off x="960438" y="2593975"/>
            <a:ext cx="4517649" cy="2425700"/>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99808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rec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4C55-2240-402C-973F-75ACDA436B8D}"/>
              </a:ext>
            </a:extLst>
          </p:cNvPr>
          <p:cNvSpPr>
            <a:spLocks noGrp="1"/>
          </p:cNvSpPr>
          <p:nvPr>
            <p:ph type="title"/>
          </p:nvPr>
        </p:nvSpPr>
        <p:spPr>
          <a:xfrm>
            <a:off x="847531" y="1231024"/>
            <a:ext cx="10515600" cy="1325563"/>
          </a:xfrm>
        </p:spPr>
        <p:txBody>
          <a:bodyPr/>
          <a:lstStyle/>
          <a:p>
            <a:r>
              <a:rPr lang="en-US"/>
              <a:t>Click to edit Master title style</a:t>
            </a:r>
            <a:endParaRPr lang="en-AU"/>
          </a:p>
        </p:txBody>
      </p:sp>
      <p:sp>
        <p:nvSpPr>
          <p:cNvPr id="4" name="Text Placeholder 3">
            <a:extLst>
              <a:ext uri="{FF2B5EF4-FFF2-40B4-BE49-F238E27FC236}">
                <a16:creationId xmlns:a16="http://schemas.microsoft.com/office/drawing/2014/main" id="{E521A6FA-ECBE-44F4-8BE8-0E737D97A932}"/>
              </a:ext>
            </a:extLst>
          </p:cNvPr>
          <p:cNvSpPr>
            <a:spLocks noGrp="1"/>
          </p:cNvSpPr>
          <p:nvPr>
            <p:ph type="body" sz="quarter" idx="10"/>
          </p:nvPr>
        </p:nvSpPr>
        <p:spPr>
          <a:xfrm>
            <a:off x="839788" y="2565400"/>
            <a:ext cx="5256212" cy="3132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Picture Placeholder 5">
            <a:extLst>
              <a:ext uri="{FF2B5EF4-FFF2-40B4-BE49-F238E27FC236}">
                <a16:creationId xmlns:a16="http://schemas.microsoft.com/office/drawing/2014/main" id="{1EE76641-E1AC-491F-B77E-AAC7CF2B8B23}"/>
              </a:ext>
            </a:extLst>
          </p:cNvPr>
          <p:cNvSpPr>
            <a:spLocks noGrp="1"/>
          </p:cNvSpPr>
          <p:nvPr>
            <p:ph type="pic" sz="quarter" idx="11"/>
          </p:nvPr>
        </p:nvSpPr>
        <p:spPr>
          <a:xfrm>
            <a:off x="6344816" y="2565594"/>
            <a:ext cx="5007397" cy="3122613"/>
          </a:xfrm>
        </p:spPr>
        <p:txBody>
          <a:bodyPr/>
          <a:lstStyle/>
          <a:p>
            <a:endParaRPr lang="en-AU"/>
          </a:p>
        </p:txBody>
      </p:sp>
    </p:spTree>
    <p:extLst>
      <p:ext uri="{BB962C8B-B14F-4D97-AF65-F5344CB8AC3E}">
        <p14:creationId xmlns:p14="http://schemas.microsoft.com/office/powerpoint/2010/main" val="4154255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4C55-2240-402C-973F-75ACDA436B8D}"/>
              </a:ext>
            </a:extLst>
          </p:cNvPr>
          <p:cNvSpPr>
            <a:spLocks noGrp="1"/>
          </p:cNvSpPr>
          <p:nvPr>
            <p:ph type="title"/>
          </p:nvPr>
        </p:nvSpPr>
        <p:spPr>
          <a:xfrm>
            <a:off x="847531" y="310348"/>
            <a:ext cx="10515600" cy="1325563"/>
          </a:xfrm>
        </p:spPr>
        <p:txBody>
          <a:bodyPr/>
          <a:lstStyle/>
          <a:p>
            <a:r>
              <a:rPr lang="en-US"/>
              <a:t>Click to edit Master title style</a:t>
            </a:r>
            <a:endParaRPr lang="en-AU"/>
          </a:p>
        </p:txBody>
      </p:sp>
      <p:sp>
        <p:nvSpPr>
          <p:cNvPr id="5" name="SmartArt Placeholder 4">
            <a:extLst>
              <a:ext uri="{FF2B5EF4-FFF2-40B4-BE49-F238E27FC236}">
                <a16:creationId xmlns:a16="http://schemas.microsoft.com/office/drawing/2014/main" id="{751CAEC7-41D4-4A71-9D5B-2B6A84CB307B}"/>
              </a:ext>
            </a:extLst>
          </p:cNvPr>
          <p:cNvSpPr>
            <a:spLocks noGrp="1"/>
          </p:cNvSpPr>
          <p:nvPr>
            <p:ph type="dgm" sz="quarter" idx="10"/>
          </p:nvPr>
        </p:nvSpPr>
        <p:spPr>
          <a:xfrm>
            <a:off x="5663682" y="1635911"/>
            <a:ext cx="5690118" cy="4061627"/>
          </a:xfrm>
        </p:spPr>
        <p:txBody>
          <a:bodyPr/>
          <a:lstStyle/>
          <a:p>
            <a:endParaRPr lang="en-AU"/>
          </a:p>
        </p:txBody>
      </p:sp>
      <p:sp>
        <p:nvSpPr>
          <p:cNvPr id="8" name="Text Placeholder 7">
            <a:extLst>
              <a:ext uri="{FF2B5EF4-FFF2-40B4-BE49-F238E27FC236}">
                <a16:creationId xmlns:a16="http://schemas.microsoft.com/office/drawing/2014/main" id="{80591383-1EDE-4AA6-9958-045F7553E929}"/>
              </a:ext>
            </a:extLst>
          </p:cNvPr>
          <p:cNvSpPr>
            <a:spLocks noGrp="1"/>
          </p:cNvSpPr>
          <p:nvPr>
            <p:ph type="body" sz="quarter" idx="11"/>
          </p:nvPr>
        </p:nvSpPr>
        <p:spPr>
          <a:xfrm>
            <a:off x="847531" y="1635125"/>
            <a:ext cx="4656138" cy="4062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47179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4C55-2240-402C-973F-75ACDA436B8D}"/>
              </a:ext>
            </a:extLst>
          </p:cNvPr>
          <p:cNvSpPr>
            <a:spLocks noGrp="1"/>
          </p:cNvSpPr>
          <p:nvPr>
            <p:ph type="title"/>
          </p:nvPr>
        </p:nvSpPr>
        <p:spPr>
          <a:xfrm>
            <a:off x="847531" y="310348"/>
            <a:ext cx="10515600" cy="1325563"/>
          </a:xfrm>
        </p:spPr>
        <p:txBody>
          <a:bodyPr/>
          <a:lstStyle/>
          <a:p>
            <a:r>
              <a:rPr lang="en-US"/>
              <a:t>Click to edit Master title style</a:t>
            </a:r>
            <a:endParaRPr lang="en-AU"/>
          </a:p>
        </p:txBody>
      </p:sp>
      <p:sp>
        <p:nvSpPr>
          <p:cNvPr id="4" name="Table Placeholder 3">
            <a:extLst>
              <a:ext uri="{FF2B5EF4-FFF2-40B4-BE49-F238E27FC236}">
                <a16:creationId xmlns:a16="http://schemas.microsoft.com/office/drawing/2014/main" id="{F3B1DAF5-54AF-4284-BFDA-5ACA94258CD9}"/>
              </a:ext>
            </a:extLst>
          </p:cNvPr>
          <p:cNvSpPr>
            <a:spLocks noGrp="1"/>
          </p:cNvSpPr>
          <p:nvPr>
            <p:ph type="tbl" sz="quarter" idx="10"/>
          </p:nvPr>
        </p:nvSpPr>
        <p:spPr>
          <a:xfrm>
            <a:off x="849119" y="1653787"/>
            <a:ext cx="10514012" cy="4062413"/>
          </a:xfrm>
        </p:spPr>
        <p:txBody>
          <a:bodyPr/>
          <a:lstStyle/>
          <a:p>
            <a:endParaRPr lang="en-AU"/>
          </a:p>
        </p:txBody>
      </p:sp>
    </p:spTree>
    <p:extLst>
      <p:ext uri="{BB962C8B-B14F-4D97-AF65-F5344CB8AC3E}">
        <p14:creationId xmlns:p14="http://schemas.microsoft.com/office/powerpoint/2010/main" val="754052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876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F31782-0EC3-45DC-A09D-9356D10BF235}" type="datetimeFigureOut">
              <a:rPr kumimoji="0" lang="en-AU"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29/07/2019</a:t>
            </a:fld>
            <a:endParaRPr kumimoji="0" lang="en-AU" sz="1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5B3309-C3F3-4618-9F05-4D6E7F64DC49}" type="slidenum">
              <a:rPr kumimoji="0" lang="en-AU"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AU" sz="1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761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Bribie Isl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3610-305A-4214-B44E-575AF2AE5BE0}"/>
              </a:ext>
            </a:extLst>
          </p:cNvPr>
          <p:cNvSpPr/>
          <p:nvPr userDrawn="1"/>
        </p:nvSpPr>
        <p:spPr>
          <a:xfrm>
            <a:off x="0" y="-1"/>
            <a:ext cx="12192000" cy="513726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a:p>
        </p:txBody>
      </p:sp>
      <p:sp>
        <p:nvSpPr>
          <p:cNvPr id="8" name="Text Placeholder 7">
            <a:extLst>
              <a:ext uri="{FF2B5EF4-FFF2-40B4-BE49-F238E27FC236}">
                <a16:creationId xmlns:a16="http://schemas.microsoft.com/office/drawing/2014/main" id="{8819FFE1-E824-4BF7-9279-75D5D57D14DD}"/>
              </a:ext>
            </a:extLst>
          </p:cNvPr>
          <p:cNvSpPr>
            <a:spLocks noGrp="1"/>
          </p:cNvSpPr>
          <p:nvPr>
            <p:ph type="body" sz="quarter" idx="10"/>
          </p:nvPr>
        </p:nvSpPr>
        <p:spPr>
          <a:xfrm>
            <a:off x="960438" y="2593975"/>
            <a:ext cx="4517649" cy="2425700"/>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614992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Assuran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3610-305A-4214-B44E-575AF2AE5BE0}"/>
              </a:ext>
            </a:extLst>
          </p:cNvPr>
          <p:cNvSpPr/>
          <p:nvPr userDrawn="1"/>
        </p:nvSpPr>
        <p:spPr>
          <a:xfrm>
            <a:off x="0" y="-1"/>
            <a:ext cx="12192000" cy="513726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a:p>
        </p:txBody>
      </p:sp>
      <p:sp>
        <p:nvSpPr>
          <p:cNvPr id="8" name="Text Placeholder 7">
            <a:extLst>
              <a:ext uri="{FF2B5EF4-FFF2-40B4-BE49-F238E27FC236}">
                <a16:creationId xmlns:a16="http://schemas.microsoft.com/office/drawing/2014/main" id="{8819FFE1-E824-4BF7-9279-75D5D57D14DD}"/>
              </a:ext>
            </a:extLst>
          </p:cNvPr>
          <p:cNvSpPr>
            <a:spLocks noGrp="1"/>
          </p:cNvSpPr>
          <p:nvPr>
            <p:ph type="body" sz="quarter" idx="10"/>
          </p:nvPr>
        </p:nvSpPr>
        <p:spPr>
          <a:xfrm>
            <a:off x="960438" y="2593975"/>
            <a:ext cx="4517649" cy="2425700"/>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647033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6F31782-0EC3-45DC-A09D-9356D10BF235}" type="datetimeFigureOut">
              <a:rPr lang="en-AU" smtClean="0">
                <a:solidFill>
                  <a:prstClr val="black">
                    <a:tint val="75000"/>
                  </a:prstClr>
                </a:solidFill>
              </a:rPr>
              <a:pPr/>
              <a:t>29/07/2019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05B3309-C3F3-4618-9F05-4D6E7F64DC4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14480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6F31782-0EC3-45DC-A09D-9356D10BF235}" type="datetimeFigureOut">
              <a:rPr lang="en-AU" smtClean="0">
                <a:solidFill>
                  <a:prstClr val="black">
                    <a:tint val="75000"/>
                  </a:prstClr>
                </a:solidFill>
              </a:rPr>
              <a:pPr/>
              <a:t>29/07/2019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F05B3309-C3F3-4618-9F05-4D6E7F64DC4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5628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6F31782-0EC3-45DC-A09D-9356D10BF235}" type="datetimeFigureOut">
              <a:rPr lang="en-AU" smtClean="0">
                <a:solidFill>
                  <a:prstClr val="black">
                    <a:tint val="75000"/>
                  </a:prstClr>
                </a:solidFill>
              </a:rPr>
              <a:pPr/>
              <a:t>29/07/2019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05B3309-C3F3-4618-9F05-4D6E7F64DC4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985763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F31782-0EC3-45DC-A09D-9356D10BF235}" type="datetimeFigureOut">
              <a:rPr lang="en-AU" smtClean="0">
                <a:solidFill>
                  <a:prstClr val="black">
                    <a:tint val="75000"/>
                  </a:prstClr>
                </a:solidFill>
              </a:rPr>
              <a:pPr/>
              <a:t>29/07/2019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F05B3309-C3F3-4618-9F05-4D6E7F64DC49}"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9210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plai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19FFE1-E824-4BF7-9279-75D5D57D14DD}"/>
              </a:ext>
            </a:extLst>
          </p:cNvPr>
          <p:cNvSpPr>
            <a:spLocks noGrp="1"/>
          </p:cNvSpPr>
          <p:nvPr>
            <p:ph type="body" sz="quarter" idx="10"/>
          </p:nvPr>
        </p:nvSpPr>
        <p:spPr>
          <a:xfrm>
            <a:off x="960438" y="2593975"/>
            <a:ext cx="4712574" cy="2425700"/>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210714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5.jpeg"/><Relationship Id="rId4" Type="http://schemas.openxmlformats.org/officeDocument/2006/relationships/slideLayout" Target="../slideLayouts/slideLayout2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44071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8" r:id="rId5"/>
    <p:sldLayoutId id="2147483669" r:id="rId6"/>
    <p:sldLayoutId id="2147483670" r:id="rId7"/>
    <p:sldLayoutId id="2147483671" r:id="rId8"/>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54231"/>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01D2B-8235-4BCE-B005-83BD115DEA63}"/>
              </a:ext>
            </a:extLst>
          </p:cNvPr>
          <p:cNvSpPr>
            <a:spLocks noGrp="1"/>
          </p:cNvSpPr>
          <p:nvPr>
            <p:ph type="title"/>
          </p:nvPr>
        </p:nvSpPr>
        <p:spPr>
          <a:xfrm>
            <a:off x="838200" y="1249686"/>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D0A12840-DF71-43F6-BD11-E278E7C1418C}"/>
              </a:ext>
            </a:extLst>
          </p:cNvPr>
          <p:cNvSpPr>
            <a:spLocks noGrp="1"/>
          </p:cNvSpPr>
          <p:nvPr>
            <p:ph type="body" idx="1"/>
          </p:nvPr>
        </p:nvSpPr>
        <p:spPr>
          <a:xfrm>
            <a:off x="838200" y="2575249"/>
            <a:ext cx="10515600" cy="312228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32689129"/>
      </p:ext>
    </p:extLst>
  </p:cSld>
  <p:clrMap bg1="lt1" tx1="dk1" bg2="lt2" tx2="dk2" accent1="accent1" accent2="accent2" accent3="accent3" accent4="accent4" accent5="accent5" accent6="accent6" hlink="hlink" folHlink="folHlink"/>
  <p:sldLayoutIdLst>
    <p:sldLayoutId id="2147483652" r:id="rId1"/>
    <p:sldLayoutId id="2147483666" r:id="rId2"/>
    <p:sldLayoutId id="2147483667" r:id="rId3"/>
    <p:sldLayoutId id="2147483658" r:id="rId4"/>
    <p:sldLayoutId id="2147483659" r:id="rId5"/>
    <p:sldLayoutId id="2147483660" r:id="rId6"/>
    <p:sldLayoutId id="2147483657" r:id="rId7"/>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16" userDrawn="1">
          <p15:clr>
            <a:srgbClr val="F26B43"/>
          </p15:clr>
        </p15:guide>
        <p15:guide id="2" pos="529" userDrawn="1">
          <p15:clr>
            <a:srgbClr val="F26B43"/>
          </p15:clr>
        </p15:guide>
        <p15:guide id="3" orient="horz" pos="358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01D2B-8235-4BCE-B005-83BD115DEA63}"/>
              </a:ext>
            </a:extLst>
          </p:cNvPr>
          <p:cNvSpPr>
            <a:spLocks noGrp="1"/>
          </p:cNvSpPr>
          <p:nvPr>
            <p:ph type="title"/>
          </p:nvPr>
        </p:nvSpPr>
        <p:spPr>
          <a:xfrm>
            <a:off x="838200" y="1249686"/>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D0A12840-DF71-43F6-BD11-E278E7C1418C}"/>
              </a:ext>
            </a:extLst>
          </p:cNvPr>
          <p:cNvSpPr>
            <a:spLocks noGrp="1"/>
          </p:cNvSpPr>
          <p:nvPr>
            <p:ph type="body" idx="1"/>
          </p:nvPr>
        </p:nvSpPr>
        <p:spPr>
          <a:xfrm>
            <a:off x="838200" y="2575249"/>
            <a:ext cx="10515600" cy="312228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6574733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16">
          <p15:clr>
            <a:srgbClr val="F26B43"/>
          </p15:clr>
        </p15:guide>
        <p15:guide id="2" pos="529">
          <p15:clr>
            <a:srgbClr val="F26B43"/>
          </p15:clr>
        </p15:guide>
        <p15:guide id="3" orient="horz" pos="358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72D42-94EC-48BB-83C2-8CC712518E28}"/>
              </a:ext>
            </a:extLst>
          </p:cNvPr>
          <p:cNvSpPr>
            <a:spLocks noGrp="1"/>
          </p:cNvSpPr>
          <p:nvPr>
            <p:ph type="body" sz="quarter" idx="10"/>
          </p:nvPr>
        </p:nvSpPr>
        <p:spPr>
          <a:xfrm>
            <a:off x="2385219" y="1379621"/>
            <a:ext cx="7421562" cy="1809584"/>
          </a:xfrm>
        </p:spPr>
        <p:txBody>
          <a:bodyPr/>
          <a:lstStyle/>
          <a:p>
            <a:pPr algn="ctr"/>
            <a:r>
              <a:rPr lang="en-AU" spc="120" dirty="0">
                <a:solidFill>
                  <a:schemeClr val="bg2"/>
                </a:solidFill>
              </a:rPr>
              <a:t>Queensland Emergency Risk Management Framework</a:t>
            </a:r>
            <a:br>
              <a:rPr lang="en-AU" spc="120" dirty="0">
                <a:solidFill>
                  <a:schemeClr val="bg2"/>
                </a:solidFill>
              </a:rPr>
            </a:br>
            <a:r>
              <a:rPr lang="en-AU" spc="120" dirty="0">
                <a:solidFill>
                  <a:schemeClr val="bg2"/>
                </a:solidFill>
              </a:rPr>
              <a:t>(QERMF)</a:t>
            </a:r>
            <a:endParaRPr lang="en-GB" dirty="0"/>
          </a:p>
        </p:txBody>
      </p:sp>
      <p:sp>
        <p:nvSpPr>
          <p:cNvPr id="3" name="Subtitle 2">
            <a:extLst>
              <a:ext uri="{FF2B5EF4-FFF2-40B4-BE49-F238E27FC236}">
                <a16:creationId xmlns:a16="http://schemas.microsoft.com/office/drawing/2014/main" id="{C897F6D8-28EC-4116-823A-55684E06A6CE}"/>
              </a:ext>
            </a:extLst>
          </p:cNvPr>
          <p:cNvSpPr txBox="1">
            <a:spLocks/>
          </p:cNvSpPr>
          <p:nvPr/>
        </p:nvSpPr>
        <p:spPr>
          <a:xfrm>
            <a:off x="2895600" y="3876210"/>
            <a:ext cx="6400800" cy="909757"/>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000" b="0" u="none" strike="noStrike" kern="1200" cap="none" spc="120" normalizeH="0" baseline="0" noProof="0" dirty="0">
                <a:ln>
                  <a:noFill/>
                </a:ln>
                <a:solidFill>
                  <a:srgbClr val="EEECE1"/>
                </a:solidFill>
                <a:effectLst/>
                <a:uLnTx/>
                <a:uFillTx/>
                <a:latin typeface="Arial"/>
                <a:cs typeface="Arial"/>
              </a:rPr>
              <a:t>Hazard and Risk Unit</a:t>
            </a:r>
            <a:endParaRPr lang="en-US" dirty="0">
              <a:latin typeface="Arial"/>
              <a:cs typeface="Arial"/>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000" b="0" u="none" strike="noStrike" kern="1200" cap="none" spc="120" normalizeH="0" baseline="0" noProof="0" dirty="0">
                <a:ln>
                  <a:noFill/>
                </a:ln>
                <a:solidFill>
                  <a:srgbClr val="EEECE1"/>
                </a:solidFill>
                <a:effectLst/>
                <a:uLnTx/>
                <a:uFillTx/>
                <a:latin typeface="Arial" panose="020B0604020202020204" pitchFamily="34" charset="0"/>
                <a:cs typeface="Arial" panose="020B0604020202020204" pitchFamily="34" charset="0"/>
              </a:rPr>
              <a:t>Queensland Fire and Emergency Services</a:t>
            </a:r>
          </a:p>
        </p:txBody>
      </p:sp>
    </p:spTree>
    <p:extLst>
      <p:ext uri="{BB962C8B-B14F-4D97-AF65-F5344CB8AC3E}">
        <p14:creationId xmlns:p14="http://schemas.microsoft.com/office/powerpoint/2010/main" val="119639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67200" y="0"/>
            <a:ext cx="3657600" cy="528638"/>
          </a:xfrm>
        </p:spPr>
        <p:txBody>
          <a:bodyPr>
            <a:noAutofit/>
          </a:bodyPr>
          <a:lstStyle/>
          <a:p>
            <a:pPr algn="ctr"/>
            <a:r>
              <a:rPr lang="en-AU" sz="2400" dirty="0">
                <a:latin typeface="Arial Narrow" panose="020B0606020202030204" pitchFamily="34" charset="0"/>
                <a:cs typeface="Arial" panose="020B0604020202020204" pitchFamily="34" charset="0"/>
              </a:rPr>
              <a:t>Passage of ‘</a:t>
            </a:r>
            <a:r>
              <a:rPr lang="en-AU" sz="2400" dirty="0"/>
              <a:t>Residual</a:t>
            </a:r>
            <a:r>
              <a:rPr lang="en-AU" sz="2400" dirty="0">
                <a:latin typeface="Arial Narrow" panose="020B0606020202030204" pitchFamily="34" charset="0"/>
                <a:cs typeface="Arial" panose="020B0604020202020204" pitchFamily="34" charset="0"/>
              </a:rPr>
              <a:t> Risk’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755" y="0"/>
            <a:ext cx="7750734" cy="6858000"/>
          </a:xfrm>
          <a:prstGeom prst="rect">
            <a:avLst/>
          </a:prstGeom>
        </p:spPr>
      </p:pic>
    </p:spTree>
    <p:extLst>
      <p:ext uri="{BB962C8B-B14F-4D97-AF65-F5344CB8AC3E}">
        <p14:creationId xmlns:p14="http://schemas.microsoft.com/office/powerpoint/2010/main" val="1463746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29E2-55E9-4D9A-A5E1-D553CE903815}"/>
              </a:ext>
            </a:extLst>
          </p:cNvPr>
          <p:cNvSpPr>
            <a:spLocks noGrp="1"/>
          </p:cNvSpPr>
          <p:nvPr>
            <p:ph type="title" idx="4294967295"/>
          </p:nvPr>
        </p:nvSpPr>
        <p:spPr>
          <a:xfrm>
            <a:off x="2149857" y="0"/>
            <a:ext cx="7892286" cy="503238"/>
          </a:xfrm>
        </p:spPr>
        <p:txBody>
          <a:bodyPr>
            <a:noAutofit/>
          </a:bodyPr>
          <a:lstStyle/>
          <a:p>
            <a:r>
              <a:rPr lang="en-GB" sz="2800" dirty="0"/>
              <a:t>Use of Geospatial Intelligence and Data Sharing</a:t>
            </a:r>
          </a:p>
        </p:txBody>
      </p:sp>
      <p:grpSp>
        <p:nvGrpSpPr>
          <p:cNvPr id="4" name="Group 3">
            <a:extLst>
              <a:ext uri="{FF2B5EF4-FFF2-40B4-BE49-F238E27FC236}">
                <a16:creationId xmlns:a16="http://schemas.microsoft.com/office/drawing/2014/main" id="{F2971A61-BBDE-44E6-9477-A75141F26F15}"/>
              </a:ext>
            </a:extLst>
          </p:cNvPr>
          <p:cNvGrpSpPr/>
          <p:nvPr/>
        </p:nvGrpSpPr>
        <p:grpSpPr>
          <a:xfrm>
            <a:off x="377315" y="503236"/>
            <a:ext cx="11437370" cy="6296525"/>
            <a:chOff x="377315" y="503236"/>
            <a:chExt cx="11437370" cy="6296525"/>
          </a:xfrm>
        </p:grpSpPr>
        <p:pic>
          <p:nvPicPr>
            <p:cNvPr id="3" name="Picture 2">
              <a:extLst>
                <a:ext uri="{FF2B5EF4-FFF2-40B4-BE49-F238E27FC236}">
                  <a16:creationId xmlns:a16="http://schemas.microsoft.com/office/drawing/2014/main" id="{E0E6522C-4286-42C0-9252-71AA8567D348}"/>
                </a:ext>
              </a:extLst>
            </p:cNvPr>
            <p:cNvPicPr>
              <a:picLocks noChangeAspect="1"/>
            </p:cNvPicPr>
            <p:nvPr/>
          </p:nvPicPr>
          <p:blipFill>
            <a:blip r:embed="rId2"/>
            <a:stretch>
              <a:fillRect/>
            </a:stretch>
          </p:blipFill>
          <p:spPr>
            <a:xfrm>
              <a:off x="377315" y="503237"/>
              <a:ext cx="5429226" cy="3088105"/>
            </a:xfrm>
            <a:prstGeom prst="rect">
              <a:avLst/>
            </a:prstGeom>
          </p:spPr>
        </p:pic>
        <p:pic>
          <p:nvPicPr>
            <p:cNvPr id="5" name="Picture 4">
              <a:extLst>
                <a:ext uri="{FF2B5EF4-FFF2-40B4-BE49-F238E27FC236}">
                  <a16:creationId xmlns:a16="http://schemas.microsoft.com/office/drawing/2014/main" id="{38EC6EBD-7013-4AF8-9F09-E66603748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536" y="503236"/>
              <a:ext cx="5633149" cy="3088104"/>
            </a:xfrm>
            <a:prstGeom prst="rect">
              <a:avLst/>
            </a:prstGeom>
            <a:ln>
              <a:solidFill>
                <a:schemeClr val="tx1"/>
              </a:solidFill>
            </a:ln>
          </p:spPr>
        </p:pic>
        <p:pic>
          <p:nvPicPr>
            <p:cNvPr id="6" name="Picture 5">
              <a:extLst>
                <a:ext uri="{FF2B5EF4-FFF2-40B4-BE49-F238E27FC236}">
                  <a16:creationId xmlns:a16="http://schemas.microsoft.com/office/drawing/2014/main" id="{3C7EC3CB-FCE4-49F2-A5E1-1BEECDB0FCAE}"/>
                </a:ext>
              </a:extLst>
            </p:cNvPr>
            <p:cNvPicPr>
              <a:picLocks noChangeAspect="1"/>
            </p:cNvPicPr>
            <p:nvPr/>
          </p:nvPicPr>
          <p:blipFill>
            <a:blip r:embed="rId4"/>
            <a:stretch>
              <a:fillRect/>
            </a:stretch>
          </p:blipFill>
          <p:spPr>
            <a:xfrm>
              <a:off x="3332424" y="3711657"/>
              <a:ext cx="5527152" cy="3088104"/>
            </a:xfrm>
            <a:prstGeom prst="rect">
              <a:avLst/>
            </a:prstGeom>
          </p:spPr>
        </p:pic>
      </p:grpSp>
    </p:spTree>
    <p:extLst>
      <p:ext uri="{BB962C8B-B14F-4D97-AF65-F5344CB8AC3E}">
        <p14:creationId xmlns:p14="http://schemas.microsoft.com/office/powerpoint/2010/main" val="2414052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D69B7F-9803-4ACA-A96A-4E13E59241CD}"/>
              </a:ext>
            </a:extLst>
          </p:cNvPr>
          <p:cNvSpPr txBox="1"/>
          <p:nvPr/>
        </p:nvSpPr>
        <p:spPr>
          <a:xfrm>
            <a:off x="343903" y="1"/>
            <a:ext cx="112304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State Based Assessments – Supporting </a:t>
            </a:r>
            <a:r>
              <a:rPr lang="en-AU" sz="2000" dirty="0">
                <a:solidFill>
                  <a:srgbClr val="143054"/>
                </a:solidFill>
                <a:latin typeface="Arial" panose="020B0604020202020204" pitchFamily="34" charset="0"/>
                <a:cs typeface="Arial" panose="020B0604020202020204" pitchFamily="34" charset="0"/>
              </a:rPr>
              <a:t>Disaster</a:t>
            </a:r>
            <a:r>
              <a:rPr kumimoji="0" lang="en-AU" sz="20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 Management Planning </a:t>
            </a:r>
            <a:endParaRPr kumimoji="0" lang="en-GB" sz="20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1EB29CE8-E27C-4795-8D3B-079B8B143E69}"/>
              </a:ext>
            </a:extLst>
          </p:cNvPr>
          <p:cNvGrpSpPr/>
          <p:nvPr/>
        </p:nvGrpSpPr>
        <p:grpSpPr>
          <a:xfrm>
            <a:off x="218330" y="400111"/>
            <a:ext cx="11755340" cy="5393703"/>
            <a:chOff x="237783" y="400110"/>
            <a:chExt cx="11755340" cy="5393703"/>
          </a:xfrm>
        </p:grpSpPr>
        <p:grpSp>
          <p:nvGrpSpPr>
            <p:cNvPr id="7" name="Group 6">
              <a:extLst>
                <a:ext uri="{FF2B5EF4-FFF2-40B4-BE49-F238E27FC236}">
                  <a16:creationId xmlns:a16="http://schemas.microsoft.com/office/drawing/2014/main" id="{3E683A81-7FCE-49B8-B77E-B68BDF98D211}"/>
                </a:ext>
              </a:extLst>
            </p:cNvPr>
            <p:cNvGrpSpPr/>
            <p:nvPr/>
          </p:nvGrpSpPr>
          <p:grpSpPr>
            <a:xfrm>
              <a:off x="4163256" y="400110"/>
              <a:ext cx="7829867" cy="5393703"/>
              <a:chOff x="2813903" y="772787"/>
              <a:chExt cx="7882653" cy="5312421"/>
            </a:xfrm>
          </p:grpSpPr>
          <p:pic>
            <p:nvPicPr>
              <p:cNvPr id="5" name="Picture 4">
                <a:extLst>
                  <a:ext uri="{FF2B5EF4-FFF2-40B4-BE49-F238E27FC236}">
                    <a16:creationId xmlns:a16="http://schemas.microsoft.com/office/drawing/2014/main" id="{70327F1F-9583-4E88-9519-8344591D7BA1}"/>
                  </a:ext>
                </a:extLst>
              </p:cNvPr>
              <p:cNvPicPr>
                <a:picLocks noChangeAspect="1"/>
              </p:cNvPicPr>
              <p:nvPr/>
            </p:nvPicPr>
            <p:blipFill>
              <a:blip r:embed="rId2"/>
              <a:stretch>
                <a:fillRect/>
              </a:stretch>
            </p:blipFill>
            <p:spPr>
              <a:xfrm>
                <a:off x="2813903" y="772787"/>
                <a:ext cx="3895086" cy="5312421"/>
              </a:xfrm>
              <a:prstGeom prst="rect">
                <a:avLst/>
              </a:prstGeom>
            </p:spPr>
          </p:pic>
          <p:pic>
            <p:nvPicPr>
              <p:cNvPr id="6" name="Picture 5">
                <a:extLst>
                  <a:ext uri="{FF2B5EF4-FFF2-40B4-BE49-F238E27FC236}">
                    <a16:creationId xmlns:a16="http://schemas.microsoft.com/office/drawing/2014/main" id="{A724A653-A0A2-420C-B546-6FBF066BAD77}"/>
                  </a:ext>
                </a:extLst>
              </p:cNvPr>
              <p:cNvPicPr>
                <a:picLocks noChangeAspect="1"/>
              </p:cNvPicPr>
              <p:nvPr/>
            </p:nvPicPr>
            <p:blipFill>
              <a:blip r:embed="rId3"/>
              <a:stretch>
                <a:fillRect/>
              </a:stretch>
            </p:blipFill>
            <p:spPr>
              <a:xfrm>
                <a:off x="6824967" y="772787"/>
                <a:ext cx="3871589" cy="5312421"/>
              </a:xfrm>
              <a:prstGeom prst="rect">
                <a:avLst/>
              </a:prstGeom>
            </p:spPr>
          </p:pic>
        </p:grpSp>
        <p:pic>
          <p:nvPicPr>
            <p:cNvPr id="8" name="Picture 7">
              <a:extLst>
                <a:ext uri="{FF2B5EF4-FFF2-40B4-BE49-F238E27FC236}">
                  <a16:creationId xmlns:a16="http://schemas.microsoft.com/office/drawing/2014/main" id="{D4E39BAB-20C6-48BA-8300-5F63B814D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83" y="400110"/>
              <a:ext cx="3810272" cy="5393703"/>
            </a:xfrm>
            <a:prstGeom prst="rect">
              <a:avLst/>
            </a:prstGeom>
          </p:spPr>
        </p:pic>
      </p:grpSp>
    </p:spTree>
    <p:extLst>
      <p:ext uri="{BB962C8B-B14F-4D97-AF65-F5344CB8AC3E}">
        <p14:creationId xmlns:p14="http://schemas.microsoft.com/office/powerpoint/2010/main" val="2970457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D0752-20C7-44B5-A0A3-8803134BD039}"/>
              </a:ext>
            </a:extLst>
          </p:cNvPr>
          <p:cNvSpPr/>
          <p:nvPr/>
        </p:nvSpPr>
        <p:spPr>
          <a:xfrm>
            <a:off x="267958" y="90943"/>
            <a:ext cx="5673969" cy="57180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143054"/>
                </a:solidFill>
                <a:effectLst/>
                <a:uLnTx/>
                <a:uFillTx/>
                <a:latin typeface="Arial" panose="020B0604020202020204" pitchFamily="34" charset="0"/>
                <a:ea typeface="Calibri" panose="020F0502020204030204" pitchFamily="34" charset="0"/>
                <a:cs typeface="Arial" panose="020B0604020202020204" pitchFamily="34" charset="0"/>
              </a:rPr>
              <a:t>Severe Wind Hazard Assessment - Queensland</a:t>
            </a:r>
          </a:p>
          <a:p>
            <a:pPr marL="285750" marR="0" lvl="0" indent="-285750" algn="l" defTabSz="914400" rtl="0" eaLnBrk="1" fontAlgn="auto" latinLnBrk="0" hangingPunct="1">
              <a:lnSpc>
                <a:spcPct val="114000"/>
              </a:lnSpc>
              <a:spcBef>
                <a:spcPts val="0"/>
              </a:spcBef>
              <a:spcAft>
                <a:spcPts val="600"/>
              </a:spcAft>
              <a:buClrTx/>
              <a:buSzTx/>
              <a:buFont typeface="Wingdings" panose="05000000000000000000" pitchFamily="2" charset="2"/>
              <a:buChar char="Ø"/>
              <a:tabLst/>
              <a:defRPr/>
            </a:pPr>
            <a:r>
              <a:rPr kumimoji="0" lang="en-AU"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The </a:t>
            </a:r>
            <a:r>
              <a:rPr kumimoji="0" lang="en-AU" sz="1550" b="0" i="0" u="none" strike="noStrike" kern="1200" cap="none" spc="0" normalizeH="0" baseline="0" noProof="0" dirty="0" err="1">
                <a:ln>
                  <a:noFill/>
                </a:ln>
                <a:solidFill>
                  <a:srgbClr val="143054"/>
                </a:solidFill>
                <a:effectLst/>
                <a:uLnTx/>
                <a:uFillTx/>
                <a:latin typeface="Arial" panose="020B0604020202020204" pitchFamily="34" charset="0"/>
                <a:ea typeface="+mn-ea"/>
                <a:cs typeface="Arial" panose="020B0604020202020204" pitchFamily="34" charset="0"/>
              </a:rPr>
              <a:t>SWHA</a:t>
            </a:r>
            <a:r>
              <a:rPr kumimoji="0" lang="en-AU"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(Q) is a multi-agency project being led by Queensland Fire and Emergency Services in partnership with Geoscience Australia under terms of the Collaborative Heads Agreement (CHA) signed in January 2018.</a:t>
            </a:r>
          </a:p>
          <a:p>
            <a:pPr marL="285750" marR="0" lvl="0" indent="-285750" algn="l" defTabSz="914400" rtl="0" eaLnBrk="1" fontAlgn="auto" latinLnBrk="0" hangingPunct="1">
              <a:lnSpc>
                <a:spcPct val="114000"/>
              </a:lnSpc>
              <a:spcBef>
                <a:spcPts val="0"/>
              </a:spcBef>
              <a:spcAft>
                <a:spcPts val="600"/>
              </a:spcAft>
              <a:buClrTx/>
              <a:buSzTx/>
              <a:buFont typeface="Wingdings" panose="05000000000000000000" pitchFamily="2" charset="2"/>
              <a:buChar char="Ø"/>
              <a:tabLst/>
              <a:defRPr/>
            </a:pPr>
            <a:r>
              <a:rPr kumimoji="0" lang="en-AU"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Replicates a project undertaken by DFES in WA. </a:t>
            </a:r>
          </a:p>
          <a:p>
            <a:pPr marL="285750" marR="0" lvl="0" indent="-285750" algn="l" defTabSz="914400" rtl="0" eaLnBrk="1" fontAlgn="auto" latinLnBrk="0" hangingPunct="1">
              <a:lnSpc>
                <a:spcPct val="114000"/>
              </a:lnSpc>
              <a:spcBef>
                <a:spcPts val="0"/>
              </a:spcBef>
              <a:spcAft>
                <a:spcPts val="600"/>
              </a:spcAft>
              <a:buClrTx/>
              <a:buSzTx/>
              <a:buFont typeface="Wingdings" panose="05000000000000000000" pitchFamily="2" charset="2"/>
              <a:buChar char="Ø"/>
              <a:tabLst/>
              <a:defRPr/>
            </a:pPr>
            <a:r>
              <a:rPr kumimoji="0" lang="en-AU"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This project will complete in June 2020 and will deliver detailed vulnerability profiles from severe cyclonic winds against the communities and their infrastructure of Cairns, Townsville, Mackay, Gladstone, and the City of Gold Coast.</a:t>
            </a:r>
          </a:p>
          <a:p>
            <a:pPr marL="285750" marR="0" lvl="0" indent="-285750" algn="l" defTabSz="914400" rtl="0" eaLnBrk="1" fontAlgn="auto" latinLnBrk="0" hangingPunct="1">
              <a:lnSpc>
                <a:spcPct val="114000"/>
              </a:lnSpc>
              <a:spcBef>
                <a:spcPts val="0"/>
              </a:spcBef>
              <a:spcAft>
                <a:spcPts val="600"/>
              </a:spcAft>
              <a:buClrTx/>
              <a:buSzTx/>
              <a:buFont typeface="Wingdings" panose="05000000000000000000" pitchFamily="2" charset="2"/>
              <a:buChar char="Ø"/>
              <a:tabLst/>
              <a:defRPr/>
            </a:pPr>
            <a:r>
              <a:rPr kumimoji="0" lang="en-AU"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Will include the development of in house QFES capability to conduct </a:t>
            </a:r>
            <a:r>
              <a:rPr kumimoji="0" lang="en-AU" sz="1550" b="1"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operational</a:t>
            </a:r>
            <a:r>
              <a:rPr kumimoji="0" lang="en-AU"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 severe wind hazard analysis and assessment.</a:t>
            </a:r>
            <a:r>
              <a:rPr kumimoji="0" lang="en-GB"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14000"/>
              </a:lnSpc>
              <a:spcBef>
                <a:spcPts val="0"/>
              </a:spcBef>
              <a:spcAft>
                <a:spcPts val="600"/>
              </a:spcAft>
              <a:buClrTx/>
              <a:buSzTx/>
              <a:buFont typeface="Wingdings" panose="05000000000000000000" pitchFamily="2" charset="2"/>
              <a:buChar char="Ø"/>
              <a:tabLst/>
              <a:defRPr/>
            </a:pPr>
            <a:r>
              <a:rPr kumimoji="0" lang="en-GB" sz="1550" b="1"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Note: </a:t>
            </a:r>
            <a:r>
              <a:rPr kumimoji="0" lang="en-GB"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SWHA(Q) will provide the change in likelihood within the brackets of TS-TL, Cat 1-2, and Cat 3-5 for all Local Governments across four time horizons of 2030, 2050, 2070, and 2090</a:t>
            </a:r>
            <a:r>
              <a:rPr kumimoji="0" lang="en-GB" sz="16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14000"/>
              </a:lnSpc>
              <a:spcBef>
                <a:spcPts val="0"/>
              </a:spcBef>
              <a:spcAft>
                <a:spcPts val="600"/>
              </a:spcAft>
              <a:buClrTx/>
              <a:buSzTx/>
              <a:buFont typeface="Wingdings" panose="05000000000000000000" pitchFamily="2" charset="2"/>
              <a:buChar char="Ø"/>
              <a:tabLst/>
              <a:defRPr/>
            </a:pPr>
            <a:r>
              <a:rPr kumimoji="0" lang="en-GB"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Will link to the Severe Thunderstorm Risk Assessment: Current and Future Climate (2019 – 2022).</a:t>
            </a:r>
            <a:endParaRPr kumimoji="0" lang="en-AU" sz="155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13E151A-A957-4C33-9616-538C36E58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074" y="0"/>
            <a:ext cx="4827288" cy="6858000"/>
          </a:xfrm>
          <a:prstGeom prst="rect">
            <a:avLst/>
          </a:prstGeom>
        </p:spPr>
      </p:pic>
    </p:spTree>
    <p:extLst>
      <p:ext uri="{BB962C8B-B14F-4D97-AF65-F5344CB8AC3E}">
        <p14:creationId xmlns:p14="http://schemas.microsoft.com/office/powerpoint/2010/main" val="237430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C0B6-F957-49CD-B562-0FB849FB98CF}"/>
              </a:ext>
            </a:extLst>
          </p:cNvPr>
          <p:cNvSpPr>
            <a:spLocks noGrp="1"/>
          </p:cNvSpPr>
          <p:nvPr>
            <p:ph type="title"/>
          </p:nvPr>
        </p:nvSpPr>
        <p:spPr>
          <a:xfrm>
            <a:off x="855346" y="0"/>
            <a:ext cx="10515600" cy="563484"/>
          </a:xfrm>
        </p:spPr>
        <p:txBody>
          <a:bodyPr>
            <a:normAutofit/>
          </a:bodyPr>
          <a:lstStyle/>
          <a:p>
            <a:pPr algn="ctr"/>
            <a:r>
              <a:rPr lang="en-AU" sz="2800" dirty="0"/>
              <a:t>QERMF and Mitigation/Resilience Funding</a:t>
            </a:r>
          </a:p>
        </p:txBody>
      </p:sp>
      <p:sp>
        <p:nvSpPr>
          <p:cNvPr id="3" name="Content Placeholder 2">
            <a:extLst>
              <a:ext uri="{FF2B5EF4-FFF2-40B4-BE49-F238E27FC236}">
                <a16:creationId xmlns:a16="http://schemas.microsoft.com/office/drawing/2014/main" id="{975CC817-7D13-41BE-8848-BF43AA68EDEC}"/>
              </a:ext>
            </a:extLst>
          </p:cNvPr>
          <p:cNvSpPr>
            <a:spLocks noGrp="1"/>
          </p:cNvSpPr>
          <p:nvPr>
            <p:ph idx="1"/>
          </p:nvPr>
        </p:nvSpPr>
        <p:spPr>
          <a:xfrm>
            <a:off x="0" y="481569"/>
            <a:ext cx="4943669" cy="5537278"/>
          </a:xfrm>
        </p:spPr>
        <p:txBody>
          <a:bodyPr>
            <a:normAutofit fontScale="62500" lnSpcReduction="20000"/>
          </a:bodyPr>
          <a:lstStyle/>
          <a:p>
            <a:pPr marL="514350" indent="-514350">
              <a:lnSpc>
                <a:spcPct val="130000"/>
              </a:lnSpc>
              <a:spcBef>
                <a:spcPts val="0"/>
              </a:spcBef>
              <a:spcAft>
                <a:spcPts val="600"/>
              </a:spcAft>
              <a:buFont typeface="+mj-lt"/>
              <a:buAutoNum type="arabicPeriod"/>
            </a:pPr>
            <a:r>
              <a:rPr lang="en-AU" dirty="0"/>
              <a:t>LDMGs established under the Disaster Management Act.</a:t>
            </a:r>
          </a:p>
          <a:p>
            <a:pPr lvl="1">
              <a:lnSpc>
                <a:spcPct val="130000"/>
              </a:lnSpc>
              <a:spcBef>
                <a:spcPts val="0"/>
              </a:spcBef>
              <a:spcAft>
                <a:spcPts val="600"/>
              </a:spcAft>
            </a:pPr>
            <a:r>
              <a:rPr lang="en-AU" sz="2100" dirty="0"/>
              <a:t>eligible in own right to apply to some grant programs (e.g. Gambling Community Benefit Fund).</a:t>
            </a:r>
          </a:p>
          <a:p>
            <a:pPr marL="514350" indent="-514350">
              <a:lnSpc>
                <a:spcPct val="130000"/>
              </a:lnSpc>
              <a:spcBef>
                <a:spcPts val="0"/>
              </a:spcBef>
              <a:spcAft>
                <a:spcPts val="600"/>
              </a:spcAft>
              <a:buFont typeface="+mj-lt"/>
              <a:buAutoNum type="arabicPeriod"/>
            </a:pPr>
            <a:r>
              <a:rPr lang="en-AU" dirty="0"/>
              <a:t>Risk mitigation projects and planning for the entire community.</a:t>
            </a:r>
          </a:p>
          <a:p>
            <a:pPr marL="514350" indent="-514350">
              <a:lnSpc>
                <a:spcPct val="130000"/>
              </a:lnSpc>
              <a:spcBef>
                <a:spcPts val="0"/>
              </a:spcBef>
              <a:spcAft>
                <a:spcPts val="600"/>
              </a:spcAft>
              <a:buFont typeface="+mj-lt"/>
              <a:buAutoNum type="arabicPeriod"/>
            </a:pPr>
            <a:r>
              <a:rPr lang="en-AU" dirty="0"/>
              <a:t>Unique opportunity to apply for projects as a collective group.</a:t>
            </a:r>
          </a:p>
          <a:p>
            <a:pPr lvl="1">
              <a:lnSpc>
                <a:spcPct val="130000"/>
              </a:lnSpc>
              <a:spcBef>
                <a:spcPts val="0"/>
              </a:spcBef>
              <a:spcAft>
                <a:spcPts val="600"/>
              </a:spcAft>
            </a:pPr>
            <a:r>
              <a:rPr lang="en-AU" sz="2100" dirty="0"/>
              <a:t>joint responsibility + big community reach = higher priority/score</a:t>
            </a:r>
          </a:p>
          <a:p>
            <a:pPr lvl="1">
              <a:lnSpc>
                <a:spcPct val="130000"/>
              </a:lnSpc>
              <a:spcBef>
                <a:spcPts val="0"/>
              </a:spcBef>
              <a:spcAft>
                <a:spcPts val="600"/>
              </a:spcAft>
            </a:pPr>
            <a:r>
              <a:rPr lang="en-AU" sz="2100" dirty="0"/>
              <a:t>high score + natural disaster = bank cheque</a:t>
            </a:r>
            <a:br>
              <a:rPr lang="en-AU" sz="2100" dirty="0"/>
            </a:br>
            <a:r>
              <a:rPr lang="en-AU" sz="2100" dirty="0"/>
              <a:t>(just kidding, but it will significantly increase your chances)</a:t>
            </a:r>
          </a:p>
          <a:p>
            <a:pPr marL="514350" indent="-514350">
              <a:lnSpc>
                <a:spcPct val="130000"/>
              </a:lnSpc>
              <a:spcBef>
                <a:spcPts val="0"/>
              </a:spcBef>
              <a:spcAft>
                <a:spcPts val="600"/>
              </a:spcAft>
              <a:buFont typeface="+mj-lt"/>
              <a:buAutoNum type="arabicPeriod"/>
            </a:pPr>
            <a:r>
              <a:rPr lang="en-AU" dirty="0"/>
              <a:t>Previous risk mitigation projects:</a:t>
            </a:r>
          </a:p>
          <a:p>
            <a:pPr lvl="1">
              <a:lnSpc>
                <a:spcPct val="130000"/>
              </a:lnSpc>
              <a:spcBef>
                <a:spcPts val="0"/>
              </a:spcBef>
              <a:spcAft>
                <a:spcPts val="600"/>
              </a:spcAft>
            </a:pPr>
            <a:r>
              <a:rPr lang="en-AU" sz="2100" dirty="0"/>
              <a:t>Community engagement materials (&amp; trailer)</a:t>
            </a:r>
          </a:p>
          <a:p>
            <a:pPr lvl="1">
              <a:lnSpc>
                <a:spcPct val="130000"/>
              </a:lnSpc>
              <a:spcBef>
                <a:spcPts val="0"/>
              </a:spcBef>
              <a:spcAft>
                <a:spcPts val="600"/>
              </a:spcAft>
            </a:pPr>
            <a:r>
              <a:rPr lang="en-AU" sz="2100" dirty="0"/>
              <a:t>Loading areas (Cape York annual flooding)</a:t>
            </a:r>
          </a:p>
          <a:p>
            <a:pPr lvl="1">
              <a:lnSpc>
                <a:spcPct val="130000"/>
              </a:lnSpc>
              <a:spcBef>
                <a:spcPts val="0"/>
              </a:spcBef>
              <a:spcAft>
                <a:spcPts val="600"/>
              </a:spcAft>
            </a:pPr>
            <a:r>
              <a:rPr lang="en-AU" sz="2100" dirty="0"/>
              <a:t>Solar energy containers/pods</a:t>
            </a:r>
          </a:p>
          <a:p>
            <a:pPr lvl="1">
              <a:lnSpc>
                <a:spcPct val="130000"/>
              </a:lnSpc>
              <a:spcBef>
                <a:spcPts val="0"/>
              </a:spcBef>
              <a:spcAft>
                <a:spcPts val="600"/>
              </a:spcAft>
            </a:pPr>
            <a:r>
              <a:rPr lang="en-AU" sz="2100" dirty="0"/>
              <a:t>Workshops/events</a:t>
            </a:r>
          </a:p>
        </p:txBody>
      </p:sp>
      <p:pic>
        <p:nvPicPr>
          <p:cNvPr id="4" name="Picture 3">
            <a:extLst>
              <a:ext uri="{FF2B5EF4-FFF2-40B4-BE49-F238E27FC236}">
                <a16:creationId xmlns:a16="http://schemas.microsoft.com/office/drawing/2014/main" id="{F5B8B853-D9D6-498F-A236-2D24DECAF7AE}"/>
              </a:ext>
            </a:extLst>
          </p:cNvPr>
          <p:cNvPicPr>
            <a:picLocks noChangeAspect="1"/>
          </p:cNvPicPr>
          <p:nvPr/>
        </p:nvPicPr>
        <p:blipFill rotWithShape="1">
          <a:blip r:embed="rId3"/>
          <a:srcRect r="3311"/>
          <a:stretch/>
        </p:blipFill>
        <p:spPr>
          <a:xfrm>
            <a:off x="4886973" y="1766277"/>
            <a:ext cx="7305027" cy="2967863"/>
          </a:xfrm>
          <a:prstGeom prst="rect">
            <a:avLst/>
          </a:prstGeom>
        </p:spPr>
      </p:pic>
    </p:spTree>
    <p:extLst>
      <p:ext uri="{BB962C8B-B14F-4D97-AF65-F5344CB8AC3E}">
        <p14:creationId xmlns:p14="http://schemas.microsoft.com/office/powerpoint/2010/main" val="313754548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124826" y="0"/>
            <a:ext cx="3942348" cy="473242"/>
          </a:xfrm>
        </p:spPr>
        <p:txBody>
          <a:bodyPr>
            <a:noAutofit/>
          </a:bodyPr>
          <a:lstStyle/>
          <a:p>
            <a:pPr algn="ctr"/>
            <a:r>
              <a:rPr lang="en-AU" sz="2400" dirty="0"/>
              <a:t>Key Outputs of the QERMF</a:t>
            </a:r>
          </a:p>
        </p:txBody>
      </p:sp>
      <p:sp>
        <p:nvSpPr>
          <p:cNvPr id="6" name="Content Placeholder 4">
            <a:extLst>
              <a:ext uri="{FF2B5EF4-FFF2-40B4-BE49-F238E27FC236}">
                <a16:creationId xmlns:a16="http://schemas.microsoft.com/office/drawing/2014/main" id="{5BD8B094-2EBC-426B-9C90-3AB9DB8AC7D5}"/>
              </a:ext>
            </a:extLst>
          </p:cNvPr>
          <p:cNvSpPr>
            <a:spLocks noGrp="1"/>
          </p:cNvSpPr>
          <p:nvPr>
            <p:ph idx="4294967295"/>
          </p:nvPr>
        </p:nvSpPr>
        <p:spPr>
          <a:xfrm>
            <a:off x="380332" y="424396"/>
            <a:ext cx="11431337" cy="5692993"/>
          </a:xfrm>
        </p:spPr>
        <p:txBody>
          <a:bodyPr vert="horz" lIns="91440" tIns="45720" rIns="91440" bIns="45720" rtlCol="0" anchor="t">
            <a:noAutofit/>
          </a:bodyPr>
          <a:lstStyle/>
          <a:p>
            <a:pPr marL="0" indent="0">
              <a:lnSpc>
                <a:spcPct val="100000"/>
              </a:lnSpc>
              <a:spcBef>
                <a:spcPts val="0"/>
              </a:spcBef>
              <a:spcAft>
                <a:spcPts val="800"/>
              </a:spcAft>
              <a:buNone/>
            </a:pPr>
            <a:r>
              <a:rPr lang="en-AU" sz="1600" b="1" u="sng" dirty="0">
                <a:solidFill>
                  <a:schemeClr val="accent5"/>
                </a:solidFill>
                <a:latin typeface="Arial"/>
                <a:cs typeface="Arial"/>
              </a:rPr>
              <a:t>QERMF Programs of Work</a:t>
            </a:r>
            <a:endParaRPr lang="en-US" dirty="0"/>
          </a:p>
          <a:p>
            <a:pPr marL="342900" indent="-342900">
              <a:lnSpc>
                <a:spcPct val="100000"/>
              </a:lnSpc>
              <a:spcBef>
                <a:spcPts val="0"/>
              </a:spcBef>
              <a:spcAft>
                <a:spcPts val="800"/>
              </a:spcAft>
              <a:buFont typeface="Arial" panose="020B0604020202020204" pitchFamily="34" charset="0"/>
              <a:buChar char="•"/>
            </a:pPr>
            <a:r>
              <a:rPr lang="en-AU" sz="1600" dirty="0">
                <a:solidFill>
                  <a:schemeClr val="accent5"/>
                </a:solidFill>
                <a:latin typeface="Arial"/>
                <a:cs typeface="Arial"/>
              </a:rPr>
              <a:t>Local Government and Disaster District Risk Assessments and Disaster Management Plans</a:t>
            </a:r>
          </a:p>
          <a:p>
            <a:pPr marL="342900" indent="-342900">
              <a:lnSpc>
                <a:spcPct val="100000"/>
              </a:lnSpc>
              <a:spcBef>
                <a:spcPts val="0"/>
              </a:spcBef>
              <a:spcAft>
                <a:spcPts val="800"/>
              </a:spcAft>
              <a:buFont typeface="Arial" panose="020B0604020202020204" pitchFamily="34" charset="0"/>
              <a:buChar char="•"/>
            </a:pPr>
            <a:r>
              <a:rPr lang="en-AU" sz="1600" dirty="0">
                <a:solidFill>
                  <a:schemeClr val="accent5"/>
                </a:solidFill>
                <a:latin typeface="Arial"/>
                <a:cs typeface="Arial"/>
              </a:rPr>
              <a:t>Severe Wind Hazard Assessment for Queensland (September 2020)</a:t>
            </a:r>
          </a:p>
          <a:p>
            <a:pPr marL="342900" indent="-342900">
              <a:lnSpc>
                <a:spcPct val="100000"/>
              </a:lnSpc>
              <a:spcBef>
                <a:spcPts val="0"/>
              </a:spcBef>
              <a:spcAft>
                <a:spcPts val="800"/>
              </a:spcAft>
              <a:buFont typeface="Arial" panose="020B0604020202020204" pitchFamily="34" charset="0"/>
              <a:buChar char="•"/>
            </a:pPr>
            <a:r>
              <a:rPr lang="en-AU" sz="1600" dirty="0">
                <a:solidFill>
                  <a:schemeClr val="accent5"/>
                </a:solidFill>
                <a:latin typeface="Arial"/>
                <a:cs typeface="Arial"/>
              </a:rPr>
              <a:t>Development of the QERMF Risk Information Portal – Q-RIP – (FY19/20)</a:t>
            </a:r>
          </a:p>
          <a:p>
            <a:pPr marL="342900" indent="-342900">
              <a:lnSpc>
                <a:spcPct val="100000"/>
              </a:lnSpc>
              <a:spcBef>
                <a:spcPts val="0"/>
              </a:spcBef>
              <a:spcAft>
                <a:spcPts val="800"/>
              </a:spcAft>
              <a:buFont typeface="Arial" panose="020B0604020202020204" pitchFamily="34" charset="0"/>
              <a:buChar char="•"/>
            </a:pPr>
            <a:r>
              <a:rPr lang="en-AU" sz="1600" dirty="0">
                <a:solidFill>
                  <a:schemeClr val="accent5"/>
                </a:solidFill>
                <a:latin typeface="Arial"/>
                <a:cs typeface="Arial"/>
              </a:rPr>
              <a:t>Development of State Risk Assessment based on vulnerabilities identified at a Local, District &amp; State level (June 2020)</a:t>
            </a:r>
          </a:p>
          <a:p>
            <a:pPr marL="342900" indent="-342900">
              <a:lnSpc>
                <a:spcPct val="100000"/>
              </a:lnSpc>
              <a:spcBef>
                <a:spcPts val="0"/>
              </a:spcBef>
              <a:spcAft>
                <a:spcPts val="800"/>
              </a:spcAft>
              <a:buFont typeface="Arial" panose="020B0604020202020204" pitchFamily="34" charset="0"/>
              <a:buChar char="•"/>
            </a:pPr>
            <a:r>
              <a:rPr lang="en-AU" sz="1600" dirty="0">
                <a:solidFill>
                  <a:schemeClr val="accent5"/>
                </a:solidFill>
                <a:latin typeface="Arial"/>
                <a:cs typeface="Arial"/>
              </a:rPr>
              <a:t>Management of State level residual risk identified during and transmitted through completed Local and District assessments to the State Disaster Coordination Group (SDCG).</a:t>
            </a:r>
          </a:p>
          <a:p>
            <a:pPr>
              <a:lnSpc>
                <a:spcPct val="100000"/>
              </a:lnSpc>
              <a:spcBef>
                <a:spcPts val="0"/>
              </a:spcBef>
              <a:spcAft>
                <a:spcPts val="800"/>
              </a:spcAft>
            </a:pPr>
            <a:endParaRPr lang="en-AU" sz="1600" dirty="0">
              <a:solidFill>
                <a:schemeClr val="accent5"/>
              </a:solidFill>
              <a:latin typeface="Arial"/>
              <a:cs typeface="Arial"/>
            </a:endParaRPr>
          </a:p>
          <a:p>
            <a:pPr marL="0" indent="0">
              <a:lnSpc>
                <a:spcPct val="100000"/>
              </a:lnSpc>
              <a:spcBef>
                <a:spcPts val="0"/>
              </a:spcBef>
              <a:spcAft>
                <a:spcPts val="800"/>
              </a:spcAft>
              <a:buNone/>
            </a:pPr>
            <a:r>
              <a:rPr lang="en-AU" sz="1600" b="1" u="sng" dirty="0">
                <a:solidFill>
                  <a:schemeClr val="accent5"/>
                </a:solidFill>
                <a:latin typeface="Arial"/>
                <a:cs typeface="Arial"/>
              </a:rPr>
              <a:t>What does this mean for you?</a:t>
            </a:r>
          </a:p>
          <a:p>
            <a:pPr marL="285750" indent="-285750">
              <a:lnSpc>
                <a:spcPct val="100000"/>
              </a:lnSpc>
              <a:spcBef>
                <a:spcPts val="0"/>
              </a:spcBef>
              <a:spcAft>
                <a:spcPts val="800"/>
              </a:spcAft>
              <a:buFont typeface="Wingdings" panose="05000000000000000000" pitchFamily="2" charset="2"/>
              <a:buChar char="Ø"/>
            </a:pPr>
            <a:r>
              <a:rPr lang="en-AU" sz="1600" dirty="0">
                <a:solidFill>
                  <a:schemeClr val="accent5"/>
                </a:solidFill>
                <a:latin typeface="Arial"/>
                <a:cs typeface="Arial"/>
              </a:rPr>
              <a:t>Informed development of fit for purpose Disaster Management and Business Continuity Plans;</a:t>
            </a:r>
          </a:p>
          <a:p>
            <a:pPr marL="285750" indent="-285750">
              <a:lnSpc>
                <a:spcPct val="100000"/>
              </a:lnSpc>
              <a:spcBef>
                <a:spcPts val="0"/>
              </a:spcBef>
              <a:spcAft>
                <a:spcPts val="800"/>
              </a:spcAft>
              <a:buFont typeface="Wingdings" panose="05000000000000000000" pitchFamily="2" charset="2"/>
              <a:buChar char="Ø"/>
            </a:pPr>
            <a:r>
              <a:rPr lang="en-AU" sz="1600" dirty="0">
                <a:solidFill>
                  <a:schemeClr val="accent5"/>
                </a:solidFill>
                <a:latin typeface="Arial"/>
                <a:cs typeface="Arial"/>
              </a:rPr>
              <a:t>Enhanced collaboration between a collective of councils based on similar hazard profiles, climatic and geographic disposition, and/or economic interest;</a:t>
            </a:r>
          </a:p>
          <a:p>
            <a:pPr marL="285750" indent="-285750">
              <a:lnSpc>
                <a:spcPct val="100000"/>
              </a:lnSpc>
              <a:spcBef>
                <a:spcPts val="0"/>
              </a:spcBef>
              <a:spcAft>
                <a:spcPts val="800"/>
              </a:spcAft>
              <a:buFont typeface="Wingdings" panose="05000000000000000000" pitchFamily="2" charset="2"/>
              <a:buChar char="Ø"/>
            </a:pPr>
            <a:r>
              <a:rPr lang="en-AU" sz="1600" dirty="0">
                <a:solidFill>
                  <a:schemeClr val="accent5"/>
                </a:solidFill>
                <a:latin typeface="Arial"/>
                <a:cs typeface="Arial"/>
              </a:rPr>
              <a:t>Avenues for local capability development; </a:t>
            </a:r>
          </a:p>
          <a:p>
            <a:pPr marL="285750" indent="-285750">
              <a:lnSpc>
                <a:spcPct val="100000"/>
              </a:lnSpc>
              <a:spcBef>
                <a:spcPts val="0"/>
              </a:spcBef>
              <a:spcAft>
                <a:spcPts val="800"/>
              </a:spcAft>
              <a:buFont typeface="Wingdings" panose="05000000000000000000" pitchFamily="2" charset="2"/>
              <a:buChar char="Ø"/>
            </a:pPr>
            <a:r>
              <a:rPr lang="en-AU" sz="1600" dirty="0">
                <a:solidFill>
                  <a:schemeClr val="accent5"/>
                </a:solidFill>
                <a:latin typeface="Arial"/>
                <a:cs typeface="Arial"/>
              </a:rPr>
              <a:t>Guidance and advice on funding streams that link to outputs of the assessment process; and/or</a:t>
            </a:r>
          </a:p>
          <a:p>
            <a:pPr marL="285750" indent="-285750">
              <a:lnSpc>
                <a:spcPct val="100000"/>
              </a:lnSpc>
              <a:spcBef>
                <a:spcPts val="0"/>
              </a:spcBef>
              <a:spcAft>
                <a:spcPts val="800"/>
              </a:spcAft>
              <a:buFont typeface="Wingdings" panose="05000000000000000000" pitchFamily="2" charset="2"/>
              <a:buChar char="Ø"/>
            </a:pPr>
            <a:r>
              <a:rPr lang="en-AU" sz="1600" dirty="0">
                <a:solidFill>
                  <a:schemeClr val="accent5"/>
                </a:solidFill>
                <a:latin typeface="Arial"/>
                <a:cs typeface="Arial"/>
              </a:rPr>
              <a:t>Guidance and advice on the effective management of disaster related risk.</a:t>
            </a:r>
          </a:p>
          <a:p>
            <a:pPr marL="0" indent="0">
              <a:buNone/>
            </a:pPr>
            <a:endParaRPr lang="en-AU" sz="1600" dirty="0">
              <a:solidFill>
                <a:schemeClr val="accent5"/>
              </a:solidFill>
              <a:latin typeface="Arial"/>
              <a:cs typeface="Arial"/>
            </a:endParaRPr>
          </a:p>
        </p:txBody>
      </p:sp>
    </p:spTree>
    <p:extLst>
      <p:ext uri="{BB962C8B-B14F-4D97-AF65-F5344CB8AC3E}">
        <p14:creationId xmlns:p14="http://schemas.microsoft.com/office/powerpoint/2010/main" val="183277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24824" y="192505"/>
            <a:ext cx="3934326" cy="652546"/>
          </a:xfrm>
        </p:spPr>
        <p:txBody>
          <a:bodyPr>
            <a:normAutofit fontScale="90000"/>
          </a:bodyPr>
          <a:lstStyle/>
          <a:p>
            <a:pPr algn="ctr"/>
            <a:r>
              <a:rPr lang="en-AU" sz="3600" dirty="0"/>
              <a:t>Benefits of QERMF</a:t>
            </a:r>
          </a:p>
        </p:txBody>
      </p:sp>
      <p:sp>
        <p:nvSpPr>
          <p:cNvPr id="3" name="Content Placeholder 2"/>
          <p:cNvSpPr>
            <a:spLocks noGrp="1"/>
          </p:cNvSpPr>
          <p:nvPr>
            <p:ph idx="4294967295"/>
          </p:nvPr>
        </p:nvSpPr>
        <p:spPr>
          <a:xfrm>
            <a:off x="80209" y="950494"/>
            <a:ext cx="12023557" cy="4957012"/>
          </a:xfrm>
        </p:spPr>
        <p:txBody>
          <a:bodyPr vert="horz" lIns="91440" tIns="45720" rIns="91440" bIns="45720" rtlCol="0" anchor="t">
            <a:normAutofit lnSpcReduction="10000"/>
          </a:bodyPr>
          <a:lstStyle/>
          <a:p>
            <a:pPr marL="342900" indent="-342900">
              <a:lnSpc>
                <a:spcPct val="100000"/>
              </a:lnSpc>
              <a:spcBef>
                <a:spcPts val="0"/>
              </a:spcBef>
              <a:spcAft>
                <a:spcPts val="2400"/>
              </a:spcAft>
              <a:buFont typeface="+mj-lt"/>
              <a:buAutoNum type="arabicPeriod"/>
            </a:pPr>
            <a:r>
              <a:rPr lang="en-AU" sz="1800" dirty="0"/>
              <a:t>Communicates consistent and scientifically-based understanding of the “all-hazards approach” leading to the conduct of appropriate risk assessments, development of pertinent plans and necessary resource expenditure. </a:t>
            </a:r>
            <a:endParaRPr lang="en-US" sz="1800" dirty="0"/>
          </a:p>
          <a:p>
            <a:pPr marL="342900" indent="-342900">
              <a:lnSpc>
                <a:spcPct val="100000"/>
              </a:lnSpc>
              <a:spcBef>
                <a:spcPts val="0"/>
              </a:spcBef>
              <a:spcAft>
                <a:spcPts val="2400"/>
              </a:spcAft>
              <a:buFont typeface="+mj-lt"/>
              <a:buAutoNum type="arabicPeriod"/>
            </a:pPr>
            <a:r>
              <a:rPr lang="en-US" sz="1800" dirty="0" err="1">
                <a:latin typeface="Arial"/>
                <a:cs typeface="Arial"/>
              </a:rPr>
              <a:t>Prioritisation</a:t>
            </a:r>
            <a:r>
              <a:rPr lang="en-US" sz="1800" dirty="0">
                <a:latin typeface="Arial"/>
                <a:cs typeface="Arial"/>
              </a:rPr>
              <a:t> of resources is based on local capability and capacity evaluated against identified risks. This assessment seeks to help inform: </a:t>
            </a:r>
          </a:p>
          <a:p>
            <a:pPr marL="285750" indent="285750">
              <a:lnSpc>
                <a:spcPct val="100000"/>
              </a:lnSpc>
              <a:spcBef>
                <a:spcPts val="0"/>
              </a:spcBef>
              <a:spcAft>
                <a:spcPts val="2400"/>
              </a:spcAft>
              <a:buChar char="•"/>
            </a:pPr>
            <a:r>
              <a:rPr lang="en-US" sz="1800" dirty="0">
                <a:latin typeface="Arial"/>
                <a:cs typeface="Arial"/>
              </a:rPr>
              <a:t>Applications for funding towards mitigation strategies, betterment projects etc.; and/or </a:t>
            </a:r>
            <a:endParaRPr lang="en-US" dirty="0"/>
          </a:p>
          <a:p>
            <a:pPr marL="285750" indent="285750">
              <a:lnSpc>
                <a:spcPct val="100000"/>
              </a:lnSpc>
              <a:spcBef>
                <a:spcPts val="0"/>
              </a:spcBef>
              <a:spcAft>
                <a:spcPts val="2400"/>
              </a:spcAft>
              <a:buChar char="•"/>
            </a:pPr>
            <a:r>
              <a:rPr lang="en-US" sz="1800" dirty="0">
                <a:latin typeface="Arial"/>
                <a:cs typeface="Arial"/>
              </a:rPr>
              <a:t>Appropriate resource reallocation and/or allocation of risk ownership/responsibility.</a:t>
            </a:r>
            <a:endParaRPr lang="en-US" dirty="0"/>
          </a:p>
          <a:p>
            <a:pPr marL="342900" lvl="0" indent="-342900">
              <a:lnSpc>
                <a:spcPct val="100000"/>
              </a:lnSpc>
              <a:spcBef>
                <a:spcPts val="0"/>
              </a:spcBef>
              <a:spcAft>
                <a:spcPts val="2400"/>
              </a:spcAft>
              <a:buFont typeface="+mj-lt"/>
              <a:buAutoNum type="arabicPeriod" startAt="3"/>
            </a:pPr>
            <a:r>
              <a:rPr lang="en-US" sz="1800" dirty="0"/>
              <a:t>Risk governance is improved through transparency and accountability in the acceptance, mitigation and/or transfer of residual risk through Queensland's disaster management arrangements (QDMA).  </a:t>
            </a:r>
            <a:endParaRPr lang="en-AU" sz="1800" dirty="0"/>
          </a:p>
          <a:p>
            <a:pPr marL="342900" indent="-342900">
              <a:lnSpc>
                <a:spcPct val="100000"/>
              </a:lnSpc>
              <a:spcBef>
                <a:spcPts val="0"/>
              </a:spcBef>
              <a:spcAft>
                <a:spcPts val="2400"/>
              </a:spcAft>
              <a:buFont typeface="+mj-lt"/>
              <a:buAutoNum type="arabicPeriod" startAt="3"/>
            </a:pPr>
            <a:r>
              <a:rPr lang="en-AU" sz="1800" dirty="0"/>
              <a:t>Disaster management networks will be strengthened and better aligned. </a:t>
            </a:r>
            <a:r>
              <a:rPr lang="en-US" sz="1800" dirty="0"/>
              <a:t>Stakeholders will have improved confidence in State level coordination, guidance and support across all levels of QDMA.</a:t>
            </a:r>
          </a:p>
          <a:p>
            <a:pPr marL="342900" lvl="0" indent="-342900">
              <a:lnSpc>
                <a:spcPct val="100000"/>
              </a:lnSpc>
              <a:spcBef>
                <a:spcPts val="0"/>
              </a:spcBef>
              <a:spcAft>
                <a:spcPts val="2400"/>
              </a:spcAft>
              <a:buFont typeface="+mj-lt"/>
              <a:buAutoNum type="arabicPeriod" startAt="3"/>
            </a:pPr>
            <a:r>
              <a:rPr lang="en-AU" sz="1800" dirty="0"/>
              <a:t>Risk assessments seek to inform policy standards and objectives as outlined within the SPP, EMAF and QSDR in line with Local, Regional and State priorities. </a:t>
            </a:r>
          </a:p>
        </p:txBody>
      </p:sp>
    </p:spTree>
    <p:extLst>
      <p:ext uri="{BB962C8B-B14F-4D97-AF65-F5344CB8AC3E}">
        <p14:creationId xmlns:p14="http://schemas.microsoft.com/office/powerpoint/2010/main" val="3830807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F42BC8-CFC1-488B-B207-5EC5E7442174}"/>
              </a:ext>
            </a:extLst>
          </p:cNvPr>
          <p:cNvSpPr>
            <a:spLocks noGrp="1"/>
          </p:cNvSpPr>
          <p:nvPr>
            <p:ph type="body" sz="quarter" idx="10"/>
          </p:nvPr>
        </p:nvSpPr>
        <p:spPr>
          <a:xfrm>
            <a:off x="960439" y="2593975"/>
            <a:ext cx="2897688" cy="654551"/>
          </a:xfrm>
        </p:spPr>
        <p:txBody>
          <a:bodyPr/>
          <a:lstStyle/>
          <a:p>
            <a:r>
              <a:rPr lang="en-AU" dirty="0"/>
              <a:t>Questions?</a:t>
            </a:r>
            <a:endParaRPr lang="en-GB" dirty="0"/>
          </a:p>
        </p:txBody>
      </p:sp>
    </p:spTree>
    <p:extLst>
      <p:ext uri="{BB962C8B-B14F-4D97-AF65-F5344CB8AC3E}">
        <p14:creationId xmlns:p14="http://schemas.microsoft.com/office/powerpoint/2010/main" val="246901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1475874" y="1171075"/>
            <a:ext cx="9769643" cy="3970421"/>
          </a:xfrm>
        </p:spPr>
        <p:txBody>
          <a:bodyPr>
            <a:noAutofit/>
          </a:bodyPr>
          <a:lstStyle/>
          <a:p>
            <a:pPr marL="449263" indent="-449263">
              <a:lnSpc>
                <a:spcPct val="100000"/>
              </a:lnSpc>
              <a:spcBef>
                <a:spcPts val="0"/>
              </a:spcBef>
              <a:spcAft>
                <a:spcPts val="2400"/>
              </a:spcAft>
              <a:buClr>
                <a:srgbClr val="C00000"/>
              </a:buClr>
              <a:buFont typeface="Wingdings" panose="05000000000000000000" pitchFamily="2" charset="2"/>
              <a:buChar char="v"/>
            </a:pPr>
            <a:r>
              <a:rPr lang="en-AU" sz="2000" dirty="0">
                <a:solidFill>
                  <a:schemeClr val="bg1"/>
                </a:solidFill>
              </a:rPr>
              <a:t>Introduction: Queensland Emergency Risk Management Framework (QERMF)</a:t>
            </a:r>
          </a:p>
          <a:p>
            <a:pPr marL="449263" indent="-449263">
              <a:lnSpc>
                <a:spcPct val="100000"/>
              </a:lnSpc>
              <a:spcBef>
                <a:spcPts val="0"/>
              </a:spcBef>
              <a:spcAft>
                <a:spcPts val="2400"/>
              </a:spcAft>
              <a:buClr>
                <a:srgbClr val="C00000"/>
              </a:buClr>
              <a:buFont typeface="Wingdings" panose="05000000000000000000" pitchFamily="2" charset="2"/>
              <a:buChar char="v"/>
            </a:pPr>
            <a:r>
              <a:rPr lang="en-AU" sz="2000" dirty="0">
                <a:solidFill>
                  <a:schemeClr val="bg1"/>
                </a:solidFill>
              </a:rPr>
              <a:t>The Risk Assessment Process</a:t>
            </a:r>
          </a:p>
          <a:p>
            <a:pPr marL="449263" indent="-449263">
              <a:lnSpc>
                <a:spcPct val="100000"/>
              </a:lnSpc>
              <a:spcBef>
                <a:spcPts val="0"/>
              </a:spcBef>
              <a:spcAft>
                <a:spcPts val="2400"/>
              </a:spcAft>
              <a:buClr>
                <a:srgbClr val="C00000"/>
              </a:buClr>
              <a:buFont typeface="Wingdings" panose="05000000000000000000" pitchFamily="2" charset="2"/>
              <a:buChar char="v"/>
            </a:pPr>
            <a:r>
              <a:rPr lang="en-AU" sz="2000" dirty="0">
                <a:solidFill>
                  <a:schemeClr val="bg1"/>
                </a:solidFill>
              </a:rPr>
              <a:t>Changing the Understanding of Hazards</a:t>
            </a:r>
          </a:p>
          <a:p>
            <a:pPr marL="449263" indent="-449263">
              <a:lnSpc>
                <a:spcPct val="100000"/>
              </a:lnSpc>
              <a:spcBef>
                <a:spcPts val="0"/>
              </a:spcBef>
              <a:spcAft>
                <a:spcPts val="2400"/>
              </a:spcAft>
              <a:buClr>
                <a:srgbClr val="C00000"/>
              </a:buClr>
              <a:buFont typeface="Wingdings" panose="05000000000000000000" pitchFamily="2" charset="2"/>
              <a:buChar char="v"/>
            </a:pPr>
            <a:r>
              <a:rPr lang="en-AU" sz="2000" dirty="0">
                <a:solidFill>
                  <a:schemeClr val="bg1"/>
                </a:solidFill>
              </a:rPr>
              <a:t>Geospatial Intelligence</a:t>
            </a:r>
          </a:p>
          <a:p>
            <a:pPr marL="449263" indent="-449263">
              <a:lnSpc>
                <a:spcPct val="100000"/>
              </a:lnSpc>
              <a:spcBef>
                <a:spcPts val="0"/>
              </a:spcBef>
              <a:spcAft>
                <a:spcPts val="2400"/>
              </a:spcAft>
              <a:buClr>
                <a:srgbClr val="C00000"/>
              </a:buClr>
              <a:buFont typeface="Wingdings" panose="05000000000000000000" pitchFamily="2" charset="2"/>
              <a:buChar char="v"/>
            </a:pPr>
            <a:r>
              <a:rPr lang="en-AU" sz="2000" dirty="0">
                <a:solidFill>
                  <a:schemeClr val="bg1"/>
                </a:solidFill>
              </a:rPr>
              <a:t>Management of Residual Risk</a:t>
            </a:r>
          </a:p>
          <a:p>
            <a:pPr marL="449263" indent="-449263">
              <a:lnSpc>
                <a:spcPct val="100000"/>
              </a:lnSpc>
              <a:spcBef>
                <a:spcPts val="0"/>
              </a:spcBef>
              <a:spcAft>
                <a:spcPts val="2400"/>
              </a:spcAft>
              <a:buClr>
                <a:srgbClr val="C00000"/>
              </a:buClr>
              <a:buFont typeface="Wingdings" panose="05000000000000000000" pitchFamily="2" charset="2"/>
              <a:buChar char="v"/>
            </a:pPr>
            <a:r>
              <a:rPr lang="en-AU" sz="2000" dirty="0">
                <a:solidFill>
                  <a:schemeClr val="bg1"/>
                </a:solidFill>
              </a:rPr>
              <a:t>State Based Assessments – Supporting Local Disaster Management Planning </a:t>
            </a:r>
          </a:p>
          <a:p>
            <a:pPr marL="449263" indent="-449263">
              <a:lnSpc>
                <a:spcPct val="100000"/>
              </a:lnSpc>
              <a:spcBef>
                <a:spcPts val="0"/>
              </a:spcBef>
              <a:spcAft>
                <a:spcPts val="2400"/>
              </a:spcAft>
              <a:buClr>
                <a:srgbClr val="C00000"/>
              </a:buClr>
              <a:buFont typeface="Wingdings" panose="05000000000000000000" pitchFamily="2" charset="2"/>
              <a:buChar char="v"/>
            </a:pPr>
            <a:r>
              <a:rPr lang="en-AU" sz="2000" dirty="0">
                <a:solidFill>
                  <a:schemeClr val="bg1"/>
                </a:solidFill>
              </a:rPr>
              <a:t>Outputs of the QERMF – What does this mean for you?</a:t>
            </a:r>
          </a:p>
          <a:p>
            <a:pPr>
              <a:buClr>
                <a:srgbClr val="C00000"/>
              </a:buClr>
              <a:buFont typeface="Wingdings" panose="05000000000000000000" pitchFamily="2" charset="2"/>
              <a:buChar char="v"/>
            </a:pPr>
            <a:endParaRPr lang="en-AU" sz="2000" dirty="0">
              <a:solidFill>
                <a:schemeClr val="bg1"/>
              </a:solidFill>
            </a:endParaRPr>
          </a:p>
          <a:p>
            <a:pPr>
              <a:buClr>
                <a:srgbClr val="C00000"/>
              </a:buClr>
              <a:buFont typeface="Wingdings" panose="05000000000000000000" pitchFamily="2" charset="2"/>
              <a:buChar char="v"/>
            </a:pPr>
            <a:endParaRPr lang="en-AU" sz="2000" dirty="0">
              <a:solidFill>
                <a:schemeClr val="bg1"/>
              </a:solidFill>
            </a:endParaRPr>
          </a:p>
        </p:txBody>
      </p:sp>
      <p:sp>
        <p:nvSpPr>
          <p:cNvPr id="4" name="Text Placeholder 7">
            <a:extLst>
              <a:ext uri="{FF2B5EF4-FFF2-40B4-BE49-F238E27FC236}">
                <a16:creationId xmlns:a16="http://schemas.microsoft.com/office/drawing/2014/main" id="{D4A8FAED-8D02-4B7B-9D4D-051BA1AD28B4}"/>
              </a:ext>
            </a:extLst>
          </p:cNvPr>
          <p:cNvSpPr txBox="1">
            <a:spLocks/>
          </p:cNvSpPr>
          <p:nvPr/>
        </p:nvSpPr>
        <p:spPr>
          <a:xfrm>
            <a:off x="4647156" y="348080"/>
            <a:ext cx="2897688" cy="51017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solidFill>
                  <a:schemeClr val="bg1"/>
                </a:solidFill>
                <a:latin typeface="Arial" panose="020B0604020202020204" pitchFamily="34" charset="0"/>
                <a:cs typeface="Arial" panose="020B0604020202020204" pitchFamily="34" charset="0"/>
              </a:rPr>
              <a:t>Presentation Scope</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231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68116" y="0"/>
            <a:ext cx="9055768" cy="701675"/>
          </a:xfrm>
        </p:spPr>
        <p:txBody>
          <a:bodyPr>
            <a:noAutofit/>
          </a:bodyPr>
          <a:lstStyle/>
          <a:p>
            <a:r>
              <a:rPr lang="en-AU" sz="2400" dirty="0"/>
              <a:t>Queensland Emergency Risk Management Framework (QERMF)</a:t>
            </a:r>
          </a:p>
        </p:txBody>
      </p:sp>
      <p:sp>
        <p:nvSpPr>
          <p:cNvPr id="3" name="Content Placeholder 2"/>
          <p:cNvSpPr>
            <a:spLocks noGrp="1"/>
          </p:cNvSpPr>
          <p:nvPr>
            <p:ph idx="4294967295"/>
          </p:nvPr>
        </p:nvSpPr>
        <p:spPr>
          <a:xfrm>
            <a:off x="501317" y="572920"/>
            <a:ext cx="11189367" cy="5306511"/>
          </a:xfrm>
        </p:spPr>
        <p:txBody>
          <a:bodyPr vert="horz" lIns="91440" tIns="45720" rIns="91440" bIns="45720" rtlCol="0" anchor="t">
            <a:noAutofit/>
          </a:bodyPr>
          <a:lstStyle/>
          <a:p>
            <a:pPr marL="0" indent="0">
              <a:lnSpc>
                <a:spcPct val="100000"/>
              </a:lnSpc>
              <a:spcBef>
                <a:spcPts val="0"/>
              </a:spcBef>
              <a:spcAft>
                <a:spcPts val="600"/>
              </a:spcAft>
              <a:buNone/>
            </a:pPr>
            <a:r>
              <a:rPr lang="en-US" sz="1400" dirty="0"/>
              <a:t>The Queensland Emergency Risk Management Framework (QERMF) was developed in 2015 as a response to a request from Department of Premier and Cabinet to QFES to develop a State Risk Register.</a:t>
            </a:r>
          </a:p>
          <a:p>
            <a:pPr marL="0" indent="0">
              <a:lnSpc>
                <a:spcPct val="100000"/>
              </a:lnSpc>
              <a:spcBef>
                <a:spcPts val="0"/>
              </a:spcBef>
              <a:spcAft>
                <a:spcPts val="600"/>
              </a:spcAft>
              <a:buNone/>
            </a:pPr>
            <a:endParaRPr lang="en-US" sz="1400" dirty="0"/>
          </a:p>
          <a:p>
            <a:pPr>
              <a:lnSpc>
                <a:spcPct val="100000"/>
              </a:lnSpc>
              <a:spcBef>
                <a:spcPts val="0"/>
              </a:spcBef>
              <a:spcAft>
                <a:spcPts val="600"/>
              </a:spcAft>
            </a:pPr>
            <a:r>
              <a:rPr lang="en-AU" sz="1400" dirty="0">
                <a:latin typeface="Arial"/>
                <a:cs typeface="Arial"/>
              </a:rPr>
              <a:t>Trialled as a proof of concept in 2016, it is underpinned by a multidisciplinary approach, including contemporary international and Australasian risk management practices, and utilises operational geospatial intelligence to undertake exposure and vulnerability analysis.  </a:t>
            </a:r>
            <a:endParaRPr lang="en-AU" sz="1400" dirty="0"/>
          </a:p>
          <a:p>
            <a:pPr marL="0" indent="0">
              <a:lnSpc>
                <a:spcPct val="100000"/>
              </a:lnSpc>
              <a:spcBef>
                <a:spcPts val="0"/>
              </a:spcBef>
              <a:spcAft>
                <a:spcPts val="600"/>
              </a:spcAft>
              <a:buNone/>
            </a:pPr>
            <a:endParaRPr lang="en-AU" sz="1400" dirty="0"/>
          </a:p>
          <a:p>
            <a:pPr marL="0" indent="0">
              <a:lnSpc>
                <a:spcPct val="100000"/>
              </a:lnSpc>
              <a:spcBef>
                <a:spcPts val="0"/>
              </a:spcBef>
              <a:spcAft>
                <a:spcPts val="600"/>
              </a:spcAft>
              <a:buNone/>
            </a:pPr>
            <a:r>
              <a:rPr lang="en-US" sz="1400" dirty="0">
                <a:latin typeface="Arial"/>
                <a:cs typeface="Arial"/>
              </a:rPr>
              <a:t>The framework is complimentary to existing and widely </a:t>
            </a:r>
            <a:r>
              <a:rPr lang="en-US" sz="1400" dirty="0" err="1">
                <a:latin typeface="Arial"/>
                <a:cs typeface="Arial"/>
              </a:rPr>
              <a:t>utilised</a:t>
            </a:r>
            <a:r>
              <a:rPr lang="en-US" sz="1400" dirty="0">
                <a:latin typeface="Arial"/>
                <a:cs typeface="Arial"/>
              </a:rPr>
              <a:t> disaster and enterprise risk management standards with aspects drawn from</a:t>
            </a:r>
            <a:r>
              <a:rPr lang="en-AU" sz="1400" dirty="0">
                <a:latin typeface="Arial"/>
                <a:cs typeface="Arial"/>
              </a:rPr>
              <a:t>:</a:t>
            </a:r>
          </a:p>
          <a:p>
            <a:pPr marL="0" indent="0">
              <a:lnSpc>
                <a:spcPct val="100000"/>
              </a:lnSpc>
              <a:spcBef>
                <a:spcPts val="0"/>
              </a:spcBef>
              <a:spcAft>
                <a:spcPts val="600"/>
              </a:spcAft>
              <a:buNone/>
            </a:pPr>
            <a:endParaRPr lang="en-AU" sz="1400" dirty="0"/>
          </a:p>
          <a:p>
            <a:pPr marL="285750" indent="-285750">
              <a:lnSpc>
                <a:spcPct val="100000"/>
              </a:lnSpc>
              <a:spcBef>
                <a:spcPts val="0"/>
              </a:spcBef>
              <a:spcAft>
                <a:spcPts val="600"/>
              </a:spcAft>
              <a:buFont typeface="Wingdings" panose="05000000000000000000" pitchFamily="2" charset="2"/>
              <a:buChar char="Ø"/>
            </a:pPr>
            <a:r>
              <a:rPr lang="en-AU" sz="1400" dirty="0"/>
              <a:t>ISO 31000:2009 Risk management – Principles and guidelines</a:t>
            </a:r>
          </a:p>
          <a:p>
            <a:pPr marL="285750" indent="-285750">
              <a:lnSpc>
                <a:spcPct val="100000"/>
              </a:lnSpc>
              <a:spcBef>
                <a:spcPts val="0"/>
              </a:spcBef>
              <a:spcAft>
                <a:spcPts val="600"/>
              </a:spcAft>
              <a:buFont typeface="Wingdings" panose="05000000000000000000" pitchFamily="2" charset="2"/>
              <a:buChar char="Ø"/>
            </a:pPr>
            <a:r>
              <a:rPr lang="en-AU" sz="1400" dirty="0"/>
              <a:t>SA/SNZ HB 436: 2013 Risk management guidelines – companion to AS/NZS ISO 31000:2009</a:t>
            </a:r>
          </a:p>
          <a:p>
            <a:pPr marL="285750" indent="-285750">
              <a:lnSpc>
                <a:spcPct val="100000"/>
              </a:lnSpc>
              <a:spcBef>
                <a:spcPts val="0"/>
              </a:spcBef>
              <a:spcAft>
                <a:spcPts val="600"/>
              </a:spcAft>
              <a:buFont typeface="Wingdings" panose="05000000000000000000" pitchFamily="2" charset="2"/>
              <a:buChar char="Ø"/>
            </a:pPr>
            <a:r>
              <a:rPr lang="en-AU" sz="1400" dirty="0"/>
              <a:t>SA/SNZ HB 89:2013 Risk management – Guidelines on risk assessment techniques</a:t>
            </a:r>
          </a:p>
          <a:p>
            <a:pPr marL="285750" indent="-285750">
              <a:lnSpc>
                <a:spcPct val="100000"/>
              </a:lnSpc>
              <a:spcBef>
                <a:spcPts val="0"/>
              </a:spcBef>
              <a:spcAft>
                <a:spcPts val="600"/>
              </a:spcAft>
              <a:buFont typeface="Wingdings" panose="05000000000000000000" pitchFamily="2" charset="2"/>
              <a:buChar char="Ø"/>
            </a:pPr>
            <a:r>
              <a:rPr lang="en-AU" sz="1400" dirty="0"/>
              <a:t>AS/NZS 5050: 2010 Business continuity – Managing disruption related risk</a:t>
            </a:r>
          </a:p>
          <a:p>
            <a:pPr marL="285750" indent="-285750">
              <a:lnSpc>
                <a:spcPct val="100000"/>
              </a:lnSpc>
              <a:spcBef>
                <a:spcPts val="0"/>
              </a:spcBef>
              <a:spcAft>
                <a:spcPts val="600"/>
              </a:spcAft>
              <a:buFont typeface="Wingdings" panose="05000000000000000000" pitchFamily="2" charset="2"/>
              <a:buChar char="Ø"/>
            </a:pPr>
            <a:r>
              <a:rPr lang="en-AU" sz="1400" dirty="0"/>
              <a:t>National Emergency Risk Assessment Guidelines (NERAG) (Australian Emergency Management Institute, 2015)</a:t>
            </a:r>
          </a:p>
          <a:p>
            <a:pPr marL="0" indent="0">
              <a:lnSpc>
                <a:spcPct val="100000"/>
              </a:lnSpc>
              <a:spcBef>
                <a:spcPts val="0"/>
              </a:spcBef>
              <a:spcAft>
                <a:spcPts val="600"/>
              </a:spcAft>
              <a:buNone/>
            </a:pPr>
            <a:endParaRPr lang="en-AU" sz="1400" dirty="0"/>
          </a:p>
          <a:p>
            <a:pPr marL="0" indent="0">
              <a:lnSpc>
                <a:spcPct val="100000"/>
              </a:lnSpc>
              <a:spcBef>
                <a:spcPts val="0"/>
              </a:spcBef>
              <a:spcAft>
                <a:spcPts val="600"/>
              </a:spcAft>
              <a:buNone/>
            </a:pPr>
            <a:r>
              <a:rPr lang="en-US" sz="1400" dirty="0"/>
              <a:t>In addition, application of the QERMF should enhance disaster management practitioners’ ability to satisfy the assurance standards </a:t>
            </a:r>
            <a:r>
              <a:rPr lang="en-US" sz="1400" i="1" dirty="0"/>
              <a:t>Component 1: Hazard Identification and Risk Assessment </a:t>
            </a:r>
            <a:r>
              <a:rPr lang="en-US" sz="1400" dirty="0"/>
              <a:t>as per the Emergency Management Assurance Framework (EMAF).</a:t>
            </a:r>
          </a:p>
          <a:p>
            <a:pPr marL="0" indent="0">
              <a:lnSpc>
                <a:spcPct val="100000"/>
              </a:lnSpc>
              <a:spcBef>
                <a:spcPts val="0"/>
              </a:spcBef>
              <a:spcAft>
                <a:spcPts val="600"/>
              </a:spcAft>
              <a:buNone/>
            </a:pPr>
            <a:endParaRPr lang="en-US" sz="1400" dirty="0"/>
          </a:p>
          <a:p>
            <a:pPr marL="0" indent="0">
              <a:lnSpc>
                <a:spcPct val="100000"/>
              </a:lnSpc>
              <a:spcBef>
                <a:spcPts val="0"/>
              </a:spcBef>
              <a:spcAft>
                <a:spcPts val="600"/>
              </a:spcAft>
              <a:buNone/>
            </a:pPr>
            <a:r>
              <a:rPr lang="en-US" sz="1400" dirty="0"/>
              <a:t>The QERMF was </a:t>
            </a:r>
            <a:r>
              <a:rPr lang="en-US" sz="1400" b="1" dirty="0"/>
              <a:t>endorsed</a:t>
            </a:r>
            <a:r>
              <a:rPr lang="en-US" sz="1400" dirty="0"/>
              <a:t> by the Queensland Disaster Management Committee (QDMC) as Queensland’s approach to emergency risk management in August 2017.  </a:t>
            </a:r>
            <a:endParaRPr lang="en-AU" sz="1400" dirty="0"/>
          </a:p>
          <a:p>
            <a:pPr marL="0" indent="0">
              <a:buNone/>
            </a:pPr>
            <a:endParaRPr lang="en-AU" sz="1400" dirty="0"/>
          </a:p>
          <a:p>
            <a:pPr lvl="1"/>
            <a:endParaRPr lang="en-AU" sz="1400" dirty="0"/>
          </a:p>
        </p:txBody>
      </p:sp>
    </p:spTree>
    <p:extLst>
      <p:ext uri="{BB962C8B-B14F-4D97-AF65-F5344CB8AC3E}">
        <p14:creationId xmlns:p14="http://schemas.microsoft.com/office/powerpoint/2010/main" val="20765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0"/>
            <a:ext cx="12192000" cy="529389"/>
          </a:xfrm>
        </p:spPr>
        <p:txBody>
          <a:bodyPr>
            <a:normAutofit/>
          </a:bodyPr>
          <a:lstStyle/>
          <a:p>
            <a:pPr algn="ctr"/>
            <a:r>
              <a:rPr lang="en-AU" sz="2400" dirty="0"/>
              <a:t>What is the Queensland Emergency Risk Management Framework (QERMF)?</a:t>
            </a:r>
          </a:p>
        </p:txBody>
      </p:sp>
      <p:sp>
        <p:nvSpPr>
          <p:cNvPr id="3" name="Content Placeholder 2"/>
          <p:cNvSpPr>
            <a:spLocks noGrp="1"/>
          </p:cNvSpPr>
          <p:nvPr>
            <p:ph idx="4294967295"/>
          </p:nvPr>
        </p:nvSpPr>
        <p:spPr>
          <a:xfrm>
            <a:off x="376989" y="529389"/>
            <a:ext cx="11438021" cy="5445678"/>
          </a:xfrm>
        </p:spPr>
        <p:txBody>
          <a:bodyPr vert="horz" lIns="91440" tIns="45720" rIns="91440" bIns="45720" rtlCol="0" anchor="t">
            <a:normAutofit fontScale="92500"/>
          </a:bodyPr>
          <a:lstStyle/>
          <a:p>
            <a:pPr lvl="1">
              <a:lnSpc>
                <a:spcPct val="100000"/>
              </a:lnSpc>
              <a:spcBef>
                <a:spcPts val="0"/>
              </a:spcBef>
              <a:spcAft>
                <a:spcPts val="1200"/>
              </a:spcAft>
            </a:pPr>
            <a:r>
              <a:rPr lang="en-AU" sz="1800" dirty="0"/>
              <a:t>Encompasses the endorsed methodology for assessing disaster and emergency management related risk;</a:t>
            </a:r>
            <a:endParaRPr lang="en-US"/>
          </a:p>
          <a:p>
            <a:pPr lvl="1">
              <a:lnSpc>
                <a:spcPct val="100000"/>
              </a:lnSpc>
              <a:spcBef>
                <a:spcPts val="0"/>
              </a:spcBef>
              <a:spcAft>
                <a:spcPts val="1200"/>
              </a:spcAft>
            </a:pPr>
            <a:r>
              <a:rPr lang="en-AU" sz="1800" dirty="0"/>
              <a:t>Provides free for use geospatial information, and data capture systems; </a:t>
            </a:r>
          </a:p>
          <a:p>
            <a:pPr lvl="1">
              <a:lnSpc>
                <a:spcPct val="100000"/>
              </a:lnSpc>
              <a:spcBef>
                <a:spcPts val="0"/>
              </a:spcBef>
              <a:spcAft>
                <a:spcPts val="1200"/>
              </a:spcAft>
            </a:pPr>
            <a:r>
              <a:rPr lang="en-AU" sz="1800" dirty="0"/>
              <a:t>Access to online training modules (through DMLMS, Emergency Management Training Command);</a:t>
            </a:r>
          </a:p>
          <a:p>
            <a:pPr lvl="1">
              <a:lnSpc>
                <a:spcPct val="100000"/>
              </a:lnSpc>
              <a:spcBef>
                <a:spcPts val="0"/>
              </a:spcBef>
              <a:spcAft>
                <a:spcPts val="1200"/>
              </a:spcAft>
            </a:pPr>
            <a:r>
              <a:rPr lang="en-AU" sz="1800" dirty="0"/>
              <a:t>Delivers QFES facilitated risk assessment workshops in collaboration with:</a:t>
            </a:r>
          </a:p>
          <a:p>
            <a:pPr marL="1435100" lvl="1">
              <a:lnSpc>
                <a:spcPct val="100000"/>
              </a:lnSpc>
              <a:spcBef>
                <a:spcPts val="0"/>
              </a:spcBef>
              <a:spcAft>
                <a:spcPts val="1200"/>
              </a:spcAft>
              <a:buFontTx/>
              <a:buChar char="-"/>
            </a:pPr>
            <a:r>
              <a:rPr lang="en-AU" sz="1800" dirty="0"/>
              <a:t>Emergency Management Coordinators; </a:t>
            </a:r>
          </a:p>
          <a:p>
            <a:pPr marL="1435100" lvl="1">
              <a:lnSpc>
                <a:spcPct val="100000"/>
              </a:lnSpc>
              <a:spcBef>
                <a:spcPts val="0"/>
              </a:spcBef>
              <a:spcAft>
                <a:spcPts val="1200"/>
              </a:spcAft>
              <a:buFontTx/>
              <a:buChar char="-"/>
            </a:pPr>
            <a:r>
              <a:rPr lang="en-AU" sz="1800" dirty="0"/>
              <a:t>Local Government Disaster Management Officers; </a:t>
            </a:r>
          </a:p>
          <a:p>
            <a:pPr marL="1435100" lvl="1">
              <a:lnSpc>
                <a:spcPct val="100000"/>
              </a:lnSpc>
              <a:spcBef>
                <a:spcPts val="0"/>
              </a:spcBef>
              <a:spcAft>
                <a:spcPts val="1200"/>
              </a:spcAft>
              <a:buFontTx/>
              <a:buChar char="-"/>
            </a:pPr>
            <a:r>
              <a:rPr lang="en-AU" sz="1800" dirty="0"/>
              <a:t>QPS District Disaster Management Support Officers; and </a:t>
            </a:r>
          </a:p>
          <a:p>
            <a:pPr marL="1435100" lvl="1">
              <a:lnSpc>
                <a:spcPct val="100000"/>
              </a:lnSpc>
              <a:spcBef>
                <a:spcPts val="0"/>
              </a:spcBef>
              <a:spcAft>
                <a:spcPts val="1200"/>
              </a:spcAft>
              <a:buFontTx/>
              <a:buChar char="-"/>
            </a:pPr>
            <a:r>
              <a:rPr lang="en-AU" sz="1800" dirty="0"/>
              <a:t>LDMG stakeholder group (linking agency risk information);</a:t>
            </a:r>
          </a:p>
          <a:p>
            <a:pPr lvl="1">
              <a:lnSpc>
                <a:spcPct val="100000"/>
              </a:lnSpc>
              <a:spcBef>
                <a:spcPts val="0"/>
              </a:spcBef>
              <a:spcAft>
                <a:spcPts val="1200"/>
              </a:spcAft>
            </a:pPr>
            <a:r>
              <a:rPr lang="en-AU" sz="1800" dirty="0"/>
              <a:t>Provides formal advice to Local Governments and Disaster Districts through “Action Plans”; </a:t>
            </a:r>
          </a:p>
          <a:p>
            <a:pPr lvl="1">
              <a:lnSpc>
                <a:spcPct val="100000"/>
              </a:lnSpc>
              <a:spcBef>
                <a:spcPts val="0"/>
              </a:spcBef>
              <a:spcAft>
                <a:spcPts val="1200"/>
              </a:spcAft>
            </a:pPr>
            <a:r>
              <a:rPr lang="en-AU" sz="1800" dirty="0">
                <a:latin typeface="Arial"/>
                <a:cs typeface="Arial"/>
              </a:rPr>
              <a:t>Links to funding opportunities for risk mitigation and community projects through extensive stakeholder relationships;</a:t>
            </a:r>
          </a:p>
          <a:p>
            <a:pPr lvl="1">
              <a:lnSpc>
                <a:spcPct val="100000"/>
              </a:lnSpc>
              <a:spcBef>
                <a:spcPts val="0"/>
              </a:spcBef>
              <a:spcAft>
                <a:spcPts val="1200"/>
              </a:spcAft>
            </a:pPr>
            <a:r>
              <a:rPr lang="en-AU" sz="1800" dirty="0"/>
              <a:t>Access to lead agency research and data to ensure the accurate conduct of the evaluation and analysis process (inclusive of future climate projection data); and</a:t>
            </a:r>
          </a:p>
          <a:p>
            <a:pPr lvl="1">
              <a:lnSpc>
                <a:spcPct val="100000"/>
              </a:lnSpc>
              <a:spcBef>
                <a:spcPts val="0"/>
              </a:spcBef>
              <a:spcAft>
                <a:spcPts val="1200"/>
              </a:spcAft>
            </a:pPr>
            <a:r>
              <a:rPr lang="en-AU" sz="1800" dirty="0"/>
              <a:t>Facilitates subject matter expert referrals for further specialist advice where appropriate.</a:t>
            </a:r>
          </a:p>
        </p:txBody>
      </p:sp>
    </p:spTree>
    <p:extLst>
      <p:ext uri="{BB962C8B-B14F-4D97-AF65-F5344CB8AC3E}">
        <p14:creationId xmlns:p14="http://schemas.microsoft.com/office/powerpoint/2010/main" val="151801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244" y="731837"/>
            <a:ext cx="7069511" cy="5127838"/>
          </a:xfrm>
          <a:prstGeom prst="rect">
            <a:avLst/>
          </a:prstGeom>
        </p:spPr>
      </p:pic>
      <p:sp>
        <p:nvSpPr>
          <p:cNvPr id="2" name="Title 1"/>
          <p:cNvSpPr>
            <a:spLocks noGrp="1"/>
          </p:cNvSpPr>
          <p:nvPr>
            <p:ph type="title" idx="4294967295"/>
          </p:nvPr>
        </p:nvSpPr>
        <p:spPr>
          <a:xfrm>
            <a:off x="0" y="1"/>
            <a:ext cx="12192000" cy="561474"/>
          </a:xfrm>
          <a:solidFill>
            <a:schemeClr val="bg1"/>
          </a:solidFill>
        </p:spPr>
        <p:txBody>
          <a:bodyPr>
            <a:normAutofit/>
          </a:bodyPr>
          <a:lstStyle/>
          <a:p>
            <a:pPr algn="ctr"/>
            <a:r>
              <a:rPr lang="en-AU" sz="2800" dirty="0">
                <a:solidFill>
                  <a:schemeClr val="accent5"/>
                </a:solidFill>
              </a:rPr>
              <a:t>The Approach to Assessing Hazard Related Risk and Risk Based Planning</a:t>
            </a:r>
          </a:p>
        </p:txBody>
      </p:sp>
      <p:sp>
        <p:nvSpPr>
          <p:cNvPr id="5" name="Content Placeholder 4"/>
          <p:cNvSpPr>
            <a:spLocks noGrp="1"/>
          </p:cNvSpPr>
          <p:nvPr>
            <p:ph idx="4294967295"/>
          </p:nvPr>
        </p:nvSpPr>
        <p:spPr>
          <a:xfrm>
            <a:off x="0" y="1196975"/>
            <a:ext cx="8229600" cy="4929188"/>
          </a:xfrm>
        </p:spPr>
        <p:txBody>
          <a:bodyPr>
            <a:normAutofit/>
          </a:bodyPr>
          <a:lstStyle/>
          <a:p>
            <a:pPr marL="0" indent="0">
              <a:buNone/>
            </a:pPr>
            <a:endParaRPr lang="en-AU" sz="1800" dirty="0">
              <a:latin typeface="Arial Narrow" panose="020B0606020202030204" pitchFamily="34" charset="0"/>
            </a:endParaRPr>
          </a:p>
          <a:p>
            <a:endParaRPr lang="en-AU" sz="1800" dirty="0">
              <a:latin typeface="Arial Narrow" panose="020B0606020202030204" pitchFamily="34" charset="0"/>
            </a:endParaRPr>
          </a:p>
          <a:p>
            <a:endParaRPr lang="en-AU" sz="1800" dirty="0">
              <a:latin typeface="Arial Narrow" panose="020B0606020202030204" pitchFamily="34" charset="0"/>
            </a:endParaRPr>
          </a:p>
          <a:p>
            <a:endParaRPr lang="en-AU" sz="1800" dirty="0">
              <a:latin typeface="Arial Narrow" panose="020B0606020202030204" pitchFamily="34" charset="0"/>
            </a:endParaRPr>
          </a:p>
        </p:txBody>
      </p:sp>
    </p:spTree>
    <p:extLst>
      <p:ext uri="{BB962C8B-B14F-4D97-AF65-F5344CB8AC3E}">
        <p14:creationId xmlns:p14="http://schemas.microsoft.com/office/powerpoint/2010/main" val="635697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489911" y="0"/>
            <a:ext cx="9212178" cy="485775"/>
          </a:xfrm>
        </p:spPr>
        <p:txBody>
          <a:bodyPr>
            <a:noAutofit/>
          </a:bodyPr>
          <a:lstStyle/>
          <a:p>
            <a:pPr algn="ctr"/>
            <a:r>
              <a:rPr lang="en-AU" sz="2400" dirty="0"/>
              <a:t>Understanding Hazards through Events and Their Characteristics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3" y="485775"/>
            <a:ext cx="10688056" cy="6373166"/>
          </a:xfrm>
          <a:prstGeom prst="rect">
            <a:avLst/>
          </a:prstGeom>
        </p:spPr>
      </p:pic>
    </p:spTree>
    <p:extLst>
      <p:ext uri="{BB962C8B-B14F-4D97-AF65-F5344CB8AC3E}">
        <p14:creationId xmlns:p14="http://schemas.microsoft.com/office/powerpoint/2010/main" val="2533471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5162550" cy="466725"/>
          </a:xfrm>
        </p:spPr>
        <p:txBody>
          <a:bodyPr>
            <a:noAutofit/>
          </a:bodyPr>
          <a:lstStyle/>
          <a:p>
            <a:r>
              <a:rPr lang="en-AU" sz="2000" dirty="0">
                <a:solidFill>
                  <a:schemeClr val="bg1"/>
                </a:solidFill>
                <a:latin typeface="Arial" panose="020B0604020202020204" pitchFamily="34" charset="0"/>
                <a:cs typeface="Arial" panose="020B0604020202020204" pitchFamily="34" charset="0"/>
              </a:rPr>
              <a:t>Understanding Hazards as an Annual Cycle</a:t>
            </a:r>
          </a:p>
        </p:txBody>
      </p:sp>
      <p:pic>
        <p:nvPicPr>
          <p:cNvPr id="5" name="Picture 4">
            <a:extLst>
              <a:ext uri="{FF2B5EF4-FFF2-40B4-BE49-F238E27FC236}">
                <a16:creationId xmlns:a16="http://schemas.microsoft.com/office/drawing/2014/main" id="{50EBA1E8-D330-4116-9B66-1BC20A97A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356" y="16899"/>
            <a:ext cx="6929822" cy="6824202"/>
          </a:xfrm>
          <a:prstGeom prst="rect">
            <a:avLst/>
          </a:prstGeom>
        </p:spPr>
      </p:pic>
      <p:sp>
        <p:nvSpPr>
          <p:cNvPr id="2" name="TextBox 1">
            <a:extLst>
              <a:ext uri="{FF2B5EF4-FFF2-40B4-BE49-F238E27FC236}">
                <a16:creationId xmlns:a16="http://schemas.microsoft.com/office/drawing/2014/main" id="{DE0CE72D-761B-4018-8FB4-B68DFB3275E7}"/>
              </a:ext>
            </a:extLst>
          </p:cNvPr>
          <p:cNvSpPr txBox="1"/>
          <p:nvPr/>
        </p:nvSpPr>
        <p:spPr>
          <a:xfrm>
            <a:off x="64168" y="172430"/>
            <a:ext cx="3989474" cy="569386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0D1F21"/>
              </a:buClr>
              <a:buSzPct val="80000"/>
              <a:buFont typeface="Wingdings" panose="05000000000000000000" pitchFamily="2" charset="2"/>
              <a:buChar char="Ø"/>
              <a:tabLst/>
              <a:defRPr/>
            </a:pPr>
            <a:r>
              <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The identification of current and future hazards to be assessed via the QERMF is based on lead agency research and information. </a:t>
            </a:r>
          </a:p>
          <a:p>
            <a:pPr marL="285750" marR="0" lvl="0" indent="-285750" algn="l" defTabSz="457200" rtl="0" eaLnBrk="1" fontAlgn="auto" latinLnBrk="0" hangingPunct="1">
              <a:lnSpc>
                <a:spcPct val="100000"/>
              </a:lnSpc>
              <a:spcBef>
                <a:spcPts val="0"/>
              </a:spcBef>
              <a:spcAft>
                <a:spcPts val="0"/>
              </a:spcAft>
              <a:buClr>
                <a:srgbClr val="0D1F21"/>
              </a:buClr>
              <a:buSzPct val="80000"/>
              <a:buFont typeface="Wingdings" panose="05000000000000000000" pitchFamily="2" charset="2"/>
              <a:buChar char="Ø"/>
              <a:tabLst/>
              <a:defRPr/>
            </a:pPr>
            <a:endPar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0D1F21"/>
              </a:buClr>
              <a:buSzPct val="80000"/>
              <a:buFont typeface="Wingdings" panose="05000000000000000000" pitchFamily="2" charset="2"/>
              <a:buChar char="Ø"/>
              <a:tabLst/>
              <a:defRPr/>
            </a:pPr>
            <a:r>
              <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Through a continual review process, QFES seeks to ensure that Local and District disaster management groups, and State agencies have the best information at hand when assessing hazard risk pertinent to their area of responsibility.</a:t>
            </a:r>
          </a:p>
          <a:p>
            <a:pPr marR="0" lvl="0" algn="l" defTabSz="457200" rtl="0" eaLnBrk="1" fontAlgn="auto" latinLnBrk="0" hangingPunct="1">
              <a:lnSpc>
                <a:spcPct val="100000"/>
              </a:lnSpc>
              <a:spcBef>
                <a:spcPts val="0"/>
              </a:spcBef>
              <a:spcAft>
                <a:spcPts val="0"/>
              </a:spcAft>
              <a:buClr>
                <a:srgbClr val="0D1F21"/>
              </a:buClr>
              <a:buSzPct val="80000"/>
              <a:tabLst/>
              <a:defRPr/>
            </a:pPr>
            <a:endPar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0D1F21"/>
              </a:buClr>
              <a:buSzPct val="80000"/>
              <a:buFont typeface="Wingdings" panose="05000000000000000000" pitchFamily="2" charset="2"/>
              <a:buChar char="Ø"/>
              <a:tabLst/>
              <a:defRPr/>
            </a:pPr>
            <a:r>
              <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This diagram seeks to indicatively demonstrate those hazards which may impact Queensland on an annualised basis, whilst conveying the affect of </a:t>
            </a:r>
            <a:r>
              <a:rPr kumimoji="0" lang="en-AU" sz="1400" b="1" i="1"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climate </a:t>
            </a:r>
            <a:r>
              <a:rPr lang="en-AU" sz="1400" b="1" i="1" dirty="0">
                <a:solidFill>
                  <a:srgbClr val="143054"/>
                </a:solidFill>
                <a:latin typeface="Arial" panose="020B0604020202020204" pitchFamily="34" charset="0"/>
                <a:cs typeface="Arial" panose="020B0604020202020204" pitchFamily="34" charset="0"/>
              </a:rPr>
              <a:t>c</a:t>
            </a:r>
            <a:r>
              <a:rPr kumimoji="0" lang="en-AU" sz="1400" b="1" i="1" u="none" strike="noStrike" kern="1200" cap="none" spc="0" normalizeH="0" baseline="0" noProof="0" dirty="0" err="1">
                <a:ln>
                  <a:noFill/>
                </a:ln>
                <a:solidFill>
                  <a:srgbClr val="143054"/>
                </a:solidFill>
                <a:effectLst/>
                <a:uLnTx/>
                <a:uFillTx/>
                <a:latin typeface="Arial" panose="020B0604020202020204" pitchFamily="34" charset="0"/>
                <a:ea typeface="+mn-ea"/>
                <a:cs typeface="Arial" panose="020B0604020202020204" pitchFamily="34" charset="0"/>
              </a:rPr>
              <a:t>hange</a:t>
            </a:r>
            <a:r>
              <a:rPr kumimoji="0" lang="en-AU" sz="1400" b="1" i="1"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 </a:t>
            </a:r>
            <a:r>
              <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on these hazards (blue ring).</a:t>
            </a:r>
          </a:p>
          <a:p>
            <a:pPr marL="285750" marR="0" lvl="0" indent="-285750" algn="l" defTabSz="457200" rtl="0" eaLnBrk="1" fontAlgn="auto" latinLnBrk="0" hangingPunct="1">
              <a:lnSpc>
                <a:spcPct val="100000"/>
              </a:lnSpc>
              <a:spcBef>
                <a:spcPts val="0"/>
              </a:spcBef>
              <a:spcAft>
                <a:spcPts val="0"/>
              </a:spcAft>
              <a:buClr>
                <a:srgbClr val="0D1F21"/>
              </a:buClr>
              <a:buSzPct val="80000"/>
              <a:buFont typeface="Wingdings" panose="05000000000000000000" pitchFamily="2" charset="2"/>
              <a:buChar char="Ø"/>
              <a:tabLst/>
              <a:defRPr/>
            </a:pPr>
            <a:endPar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0D1F21"/>
              </a:buClr>
              <a:buSzPct val="80000"/>
              <a:buFont typeface="Wingdings" panose="05000000000000000000" pitchFamily="2" charset="2"/>
              <a:buChar char="Ø"/>
              <a:tabLst/>
              <a:defRPr/>
            </a:pPr>
            <a:r>
              <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The annual “higher risk period” is highlighted by the orange to red areas, whilst the “lower risk period” is highlighted by the green area. </a:t>
            </a:r>
          </a:p>
          <a:p>
            <a:pPr marL="285750" marR="0" lvl="0" indent="-285750" algn="l" defTabSz="457200" rtl="0" eaLnBrk="1" fontAlgn="auto" latinLnBrk="0" hangingPunct="1">
              <a:lnSpc>
                <a:spcPct val="100000"/>
              </a:lnSpc>
              <a:spcBef>
                <a:spcPts val="0"/>
              </a:spcBef>
              <a:spcAft>
                <a:spcPts val="0"/>
              </a:spcAft>
              <a:buClr>
                <a:srgbClr val="0D1F21"/>
              </a:buClr>
              <a:buSzPct val="80000"/>
              <a:buFont typeface="Wingdings" panose="05000000000000000000" pitchFamily="2" charset="2"/>
              <a:buChar char="Ø"/>
              <a:tabLst/>
              <a:defRPr/>
            </a:pPr>
            <a:endPar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0D1F21"/>
              </a:buClr>
              <a:buSzPct val="80000"/>
              <a:buFont typeface="Wingdings" panose="05000000000000000000" pitchFamily="2" charset="2"/>
              <a:buChar char="Ø"/>
              <a:tabLst/>
              <a:defRPr/>
            </a:pPr>
            <a:r>
              <a:rPr kumimoji="0" lang="en-AU"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rPr>
              <a:t>The grey ring highlights those “outlier hazards” that may manifest at any time but which have a very low probability of occurrence annually. </a:t>
            </a:r>
            <a:endParaRPr kumimoji="0" lang="en-GB" sz="1400" b="0" i="0" u="none" strike="noStrike" kern="1200" cap="none" spc="0" normalizeH="0" baseline="0" noProof="0" dirty="0">
              <a:ln>
                <a:noFill/>
              </a:ln>
              <a:solidFill>
                <a:srgbClr val="14305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5752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081782" y="595314"/>
            <a:ext cx="5110217" cy="5010567"/>
          </a:xfrm>
        </p:spPr>
        <p:txBody>
          <a:bodyPr>
            <a:noAutofit/>
          </a:bodyPr>
          <a:lstStyle/>
          <a:p>
            <a:pPr marL="0" indent="0">
              <a:buNone/>
            </a:pPr>
            <a:r>
              <a:rPr lang="en-AU" sz="2000" dirty="0">
                <a:solidFill>
                  <a:schemeClr val="accent5"/>
                </a:solidFill>
                <a:latin typeface="Arial" panose="020B0604020202020204" pitchFamily="34" charset="0"/>
                <a:cs typeface="Arial" panose="020B0604020202020204" pitchFamily="34" charset="0"/>
              </a:rPr>
              <a:t>Robust locally led risk assessments ensuring ‘fit-for-purpose’ planning enabling risk assessors to articulate and define:</a:t>
            </a:r>
          </a:p>
          <a:p>
            <a:pPr marL="0" indent="0">
              <a:buNone/>
            </a:pPr>
            <a:endParaRPr lang="en-AU" sz="2000" dirty="0">
              <a:solidFill>
                <a:schemeClr val="accent5"/>
              </a:solidFill>
              <a:latin typeface="Arial" panose="020B0604020202020204" pitchFamily="34" charset="0"/>
              <a:cs typeface="Arial" panose="020B0604020202020204" pitchFamily="34" charset="0"/>
            </a:endParaRPr>
          </a:p>
          <a:p>
            <a:pPr marL="342900" lvl="0" indent="-342900">
              <a:buFont typeface="Wingdings" panose="05000000000000000000" pitchFamily="2" charset="2"/>
              <a:buChar char="Ø"/>
            </a:pPr>
            <a:r>
              <a:rPr lang="en-AU" sz="2000" dirty="0">
                <a:solidFill>
                  <a:schemeClr val="accent5"/>
                </a:solidFill>
                <a:latin typeface="Arial" panose="020B0604020202020204" pitchFamily="34" charset="0"/>
                <a:cs typeface="Arial" panose="020B0604020202020204" pitchFamily="34" charset="0"/>
              </a:rPr>
              <a:t>Vulnerabilities of systems, structures, </a:t>
            </a:r>
            <a:r>
              <a:rPr lang="en-AU" sz="2000" dirty="0">
                <a:solidFill>
                  <a:schemeClr val="accent5"/>
                </a:solidFill>
              </a:rPr>
              <a:t>processes</a:t>
            </a:r>
            <a:r>
              <a:rPr lang="en-AU" sz="2000" dirty="0">
                <a:solidFill>
                  <a:schemeClr val="accent5"/>
                </a:solidFill>
                <a:latin typeface="Arial" panose="020B0604020202020204" pitchFamily="34" charset="0"/>
                <a:cs typeface="Arial" panose="020B0604020202020204" pitchFamily="34" charset="0"/>
              </a:rPr>
              <a:t>;</a:t>
            </a:r>
          </a:p>
          <a:p>
            <a:pPr marL="342900" lvl="0" indent="-342900">
              <a:buFont typeface="Wingdings" panose="05000000000000000000" pitchFamily="2" charset="2"/>
              <a:buChar char="Ø"/>
            </a:pPr>
            <a:endParaRPr lang="en-AU" sz="2000" dirty="0">
              <a:solidFill>
                <a:schemeClr val="accent5"/>
              </a:solidFill>
              <a:latin typeface="Arial" panose="020B0604020202020204" pitchFamily="34" charset="0"/>
              <a:cs typeface="Arial" panose="020B0604020202020204" pitchFamily="34" charset="0"/>
            </a:endParaRPr>
          </a:p>
          <a:p>
            <a:pPr marL="342900" lvl="0" indent="-342900">
              <a:buFont typeface="Wingdings" panose="05000000000000000000" pitchFamily="2" charset="2"/>
              <a:buChar char="Ø"/>
            </a:pPr>
            <a:r>
              <a:rPr lang="en-AU" sz="2000" dirty="0">
                <a:solidFill>
                  <a:schemeClr val="accent5"/>
                </a:solidFill>
                <a:latin typeface="Arial" panose="020B0604020202020204" pitchFamily="34" charset="0"/>
                <a:cs typeface="Arial" panose="020B0604020202020204" pitchFamily="34" charset="0"/>
              </a:rPr>
              <a:t>Capability and capacity versus capacity gaps;</a:t>
            </a:r>
          </a:p>
          <a:p>
            <a:pPr marL="342900" lvl="0" indent="-342900">
              <a:buFont typeface="Wingdings" panose="05000000000000000000" pitchFamily="2" charset="2"/>
              <a:buChar char="Ø"/>
            </a:pPr>
            <a:endParaRPr lang="en-AU" sz="2000" dirty="0">
              <a:solidFill>
                <a:schemeClr val="accent5"/>
              </a:solidFill>
              <a:latin typeface="Arial" panose="020B0604020202020204" pitchFamily="34" charset="0"/>
              <a:cs typeface="Arial" panose="020B0604020202020204" pitchFamily="34" charset="0"/>
            </a:endParaRPr>
          </a:p>
          <a:p>
            <a:pPr marL="342900" lvl="0" indent="-342900">
              <a:buFont typeface="Wingdings" panose="05000000000000000000" pitchFamily="2" charset="2"/>
              <a:buChar char="Ø"/>
            </a:pPr>
            <a:r>
              <a:rPr lang="en-AU" sz="2000" dirty="0">
                <a:solidFill>
                  <a:schemeClr val="accent5"/>
                </a:solidFill>
              </a:rPr>
              <a:t>D</a:t>
            </a:r>
            <a:r>
              <a:rPr lang="en-AU" sz="2000" dirty="0">
                <a:solidFill>
                  <a:schemeClr val="accent5"/>
                </a:solidFill>
                <a:latin typeface="Arial" panose="020B0604020202020204" pitchFamily="34" charset="0"/>
                <a:cs typeface="Arial" panose="020B0604020202020204" pitchFamily="34" charset="0"/>
              </a:rPr>
              <a:t>ependencies/interdependencies; and</a:t>
            </a:r>
          </a:p>
          <a:p>
            <a:pPr marL="342900" lvl="0" indent="-342900">
              <a:buFont typeface="Wingdings" panose="05000000000000000000" pitchFamily="2" charset="2"/>
              <a:buChar char="Ø"/>
            </a:pPr>
            <a:endParaRPr lang="en-AU" sz="2000" dirty="0">
              <a:solidFill>
                <a:schemeClr val="accent5"/>
              </a:solidFill>
              <a:latin typeface="Arial" panose="020B0604020202020204" pitchFamily="34" charset="0"/>
              <a:cs typeface="Arial" panose="020B0604020202020204" pitchFamily="34" charset="0"/>
            </a:endParaRPr>
          </a:p>
          <a:p>
            <a:pPr marL="342900" lvl="0" indent="-342900">
              <a:buFont typeface="Wingdings" panose="05000000000000000000" pitchFamily="2" charset="2"/>
              <a:buChar char="Ø"/>
            </a:pPr>
            <a:r>
              <a:rPr lang="en-AU" sz="2000" dirty="0">
                <a:solidFill>
                  <a:schemeClr val="accent5"/>
                </a:solidFill>
                <a:latin typeface="Arial" panose="020B0604020202020204" pitchFamily="34" charset="0"/>
                <a:cs typeface="Arial" panose="020B0604020202020204" pitchFamily="34" charset="0"/>
              </a:rPr>
              <a:t>Consequences including those cascading and cumulative effects.</a:t>
            </a:r>
          </a:p>
          <a:p>
            <a:endParaRPr lang="en-AU"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0" y="595314"/>
            <a:ext cx="7081783" cy="6262686"/>
          </a:xfrm>
          <a:prstGeom prst="rect">
            <a:avLst/>
          </a:prstGeom>
        </p:spPr>
      </p:pic>
      <p:pic>
        <p:nvPicPr>
          <p:cNvPr id="4" name="Picture 3"/>
          <p:cNvPicPr>
            <a:picLocks noChangeAspect="1"/>
          </p:cNvPicPr>
          <p:nvPr/>
        </p:nvPicPr>
        <p:blipFill>
          <a:blip r:embed="rId3"/>
          <a:stretch>
            <a:fillRect/>
          </a:stretch>
        </p:blipFill>
        <p:spPr>
          <a:xfrm>
            <a:off x="-1" y="0"/>
            <a:ext cx="7081783" cy="604838"/>
          </a:xfrm>
          <a:prstGeom prst="rect">
            <a:avLst/>
          </a:prstGeom>
        </p:spPr>
      </p:pic>
    </p:spTree>
    <p:extLst>
      <p:ext uri="{BB962C8B-B14F-4D97-AF65-F5344CB8AC3E}">
        <p14:creationId xmlns:p14="http://schemas.microsoft.com/office/powerpoint/2010/main" val="1064354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FD5997B-50EE-479E-B231-4F1D232BBB8C}"/>
              </a:ext>
            </a:extLst>
          </p:cNvPr>
          <p:cNvPicPr>
            <a:picLocks noChangeAspect="1"/>
          </p:cNvPicPr>
          <p:nvPr/>
        </p:nvPicPr>
        <p:blipFill>
          <a:blip r:embed="rId2"/>
          <a:stretch>
            <a:fillRect/>
          </a:stretch>
        </p:blipFill>
        <p:spPr>
          <a:xfrm>
            <a:off x="886326" y="0"/>
            <a:ext cx="10419347" cy="5812474"/>
          </a:xfrm>
          <a:prstGeom prst="rect">
            <a:avLst/>
          </a:prstGeom>
        </p:spPr>
      </p:pic>
    </p:spTree>
    <p:extLst>
      <p:ext uri="{BB962C8B-B14F-4D97-AF65-F5344CB8AC3E}">
        <p14:creationId xmlns:p14="http://schemas.microsoft.com/office/powerpoint/2010/main" val="1575496722"/>
      </p:ext>
    </p:extLst>
  </p:cSld>
  <p:clrMapOvr>
    <a:masterClrMapping/>
  </p:clrMapOvr>
</p:sld>
</file>

<file path=ppt/theme/theme1.xml><?xml version="1.0" encoding="utf-8"?>
<a:theme xmlns:a="http://schemas.openxmlformats.org/drawingml/2006/main" name="Office Theme">
  <a:themeElements>
    <a:clrScheme name="QFES">
      <a:dk1>
        <a:srgbClr val="0D1F21"/>
      </a:dk1>
      <a:lt1>
        <a:sysClr val="window" lastClr="FFFFFF"/>
      </a:lt1>
      <a:dk2>
        <a:srgbClr val="143054"/>
      </a:dk2>
      <a:lt2>
        <a:srgbClr val="E7E6E6"/>
      </a:lt2>
      <a:accent1>
        <a:srgbClr val="E2231A"/>
      </a:accent1>
      <a:accent2>
        <a:srgbClr val="EA7200"/>
      </a:accent2>
      <a:accent3>
        <a:srgbClr val="F7A800"/>
      </a:accent3>
      <a:accent4>
        <a:srgbClr val="E2231A"/>
      </a:accent4>
      <a:accent5>
        <a:srgbClr val="EA7200"/>
      </a:accent5>
      <a:accent6>
        <a:srgbClr val="F7A8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FES_Powerpoint template_widescreen" id="{8D0B0C19-AC4E-465A-A441-41BBB7406A54}" vid="{038C1E40-3C92-4A73-ACFE-D0A7D54D1CA3}"/>
    </a:ext>
  </a:extLst>
</a:theme>
</file>

<file path=ppt/theme/theme2.xml><?xml version="1.0" encoding="utf-8"?>
<a:theme xmlns:a="http://schemas.openxmlformats.org/drawingml/2006/main" name="Section Break">
  <a:themeElements>
    <a:clrScheme name="QFES">
      <a:dk1>
        <a:srgbClr val="0D1F21"/>
      </a:dk1>
      <a:lt1>
        <a:sysClr val="window" lastClr="FFFFFF"/>
      </a:lt1>
      <a:dk2>
        <a:srgbClr val="143054"/>
      </a:dk2>
      <a:lt2>
        <a:srgbClr val="E7E6E6"/>
      </a:lt2>
      <a:accent1>
        <a:srgbClr val="E2231A"/>
      </a:accent1>
      <a:accent2>
        <a:srgbClr val="EA7200"/>
      </a:accent2>
      <a:accent3>
        <a:srgbClr val="F7A800"/>
      </a:accent3>
      <a:accent4>
        <a:srgbClr val="E2231A"/>
      </a:accent4>
      <a:accent5>
        <a:srgbClr val="EA7200"/>
      </a:accent5>
      <a:accent6>
        <a:srgbClr val="F7A8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FES_Powerpoint template_widescreen" id="{8D0B0C19-AC4E-465A-A441-41BBB7406A54}" vid="{AC3E04F1-3FD2-480E-9781-7D57535B328E}"/>
    </a:ext>
  </a:extLst>
</a:theme>
</file>

<file path=ppt/theme/theme3.xml><?xml version="1.0" encoding="utf-8"?>
<a:theme xmlns:a="http://schemas.openxmlformats.org/drawingml/2006/main" name="Custom Design">
  <a:themeElements>
    <a:clrScheme name="QFES">
      <a:dk1>
        <a:srgbClr val="0D1F21"/>
      </a:dk1>
      <a:lt1>
        <a:sysClr val="window" lastClr="FFFFFF"/>
      </a:lt1>
      <a:dk2>
        <a:srgbClr val="143054"/>
      </a:dk2>
      <a:lt2>
        <a:srgbClr val="E7E6E6"/>
      </a:lt2>
      <a:accent1>
        <a:srgbClr val="0D1F21"/>
      </a:accent1>
      <a:accent2>
        <a:srgbClr val="E2231A"/>
      </a:accent2>
      <a:accent3>
        <a:srgbClr val="EA7200"/>
      </a:accent3>
      <a:accent4>
        <a:srgbClr val="F7A800"/>
      </a:accent4>
      <a:accent5>
        <a:srgbClr val="143054"/>
      </a:accent5>
      <a:accent6>
        <a:srgbClr val="E2231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FES_Powerpoint template_widescreen" id="{8D0B0C19-AC4E-465A-A441-41BBB7406A54}" vid="{D8DF8AFF-3E2E-4349-9054-75C7E990F693}"/>
    </a:ext>
  </a:extLst>
</a:theme>
</file>

<file path=ppt/theme/theme4.xml><?xml version="1.0" encoding="utf-8"?>
<a:theme xmlns:a="http://schemas.openxmlformats.org/drawingml/2006/main" name="1_Custom Design">
  <a:themeElements>
    <a:clrScheme name="QFES">
      <a:dk1>
        <a:srgbClr val="0D1F21"/>
      </a:dk1>
      <a:lt1>
        <a:sysClr val="window" lastClr="FFFFFF"/>
      </a:lt1>
      <a:dk2>
        <a:srgbClr val="143054"/>
      </a:dk2>
      <a:lt2>
        <a:srgbClr val="E7E6E6"/>
      </a:lt2>
      <a:accent1>
        <a:srgbClr val="0D1F21"/>
      </a:accent1>
      <a:accent2>
        <a:srgbClr val="E2231A"/>
      </a:accent2>
      <a:accent3>
        <a:srgbClr val="EA7200"/>
      </a:accent3>
      <a:accent4>
        <a:srgbClr val="F7A800"/>
      </a:accent4>
      <a:accent5>
        <a:srgbClr val="143054"/>
      </a:accent5>
      <a:accent6>
        <a:srgbClr val="E2231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FES_Powerpoint template_widescreen" id="{8D0B0C19-AC4E-465A-A441-41BBB7406A54}" vid="{D8DF8AFF-3E2E-4349-9054-75C7E990F69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5C9A2DCD472E478815251A17FCCCB6" ma:contentTypeVersion="2" ma:contentTypeDescription="Create a new document." ma:contentTypeScope="" ma:versionID="d89eef102cb84bb7272b292012c6f57e">
  <xsd:schema xmlns:xsd="http://www.w3.org/2001/XMLSchema" xmlns:xs="http://www.w3.org/2001/XMLSchema" xmlns:p="http://schemas.microsoft.com/office/2006/metadata/properties" xmlns:ns1="http://schemas.microsoft.com/sharepoint/v3" targetNamespace="http://schemas.microsoft.com/office/2006/metadata/properties" ma:root="true" ma:fieldsID="d3dbf780fa70c1a33d165d4eb0e1ab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C163D2-10A5-4D5F-A8B7-D856B32C2191}">
  <ds:schemaRefs>
    <ds:schemaRef ds:uri="http://schemas.microsoft.com/office/2006/documentManagement/types"/>
    <ds:schemaRef ds:uri="d201b49d-cc47-42dc-acdb-bdd80df9d993"/>
    <ds:schemaRef ds:uri="http://www.w3.org/XML/1998/namespace"/>
    <ds:schemaRef ds:uri="http://purl.org/dc/elements/1.1/"/>
    <ds:schemaRef ds:uri="http://schemas.microsoft.com/office/2006/metadata/properties"/>
    <ds:schemaRef ds:uri="http://schemas.microsoft.com/office/infopath/2007/PartnerControls"/>
    <ds:schemaRef ds:uri="http://purl.org/dc/terms/"/>
    <ds:schemaRef ds:uri="http://schemas.microsoft.com/sharepoint/v3"/>
    <ds:schemaRef ds:uri="http://schemas.openxmlformats.org/package/2006/metadata/core-properties"/>
    <ds:schemaRef ds:uri="46100343-b58f-4df3-a622-65f9c368100e"/>
    <ds:schemaRef ds:uri="http://purl.org/dc/dcmitype/"/>
  </ds:schemaRefs>
</ds:datastoreItem>
</file>

<file path=customXml/itemProps2.xml><?xml version="1.0" encoding="utf-8"?>
<ds:datastoreItem xmlns:ds="http://schemas.openxmlformats.org/officeDocument/2006/customXml" ds:itemID="{CDB58B1C-1C6B-492E-9EE3-9BD798246460}">
  <ds:schemaRefs>
    <ds:schemaRef ds:uri="http://schemas.microsoft.com/sharepoint/v3/contenttype/forms"/>
  </ds:schemaRefs>
</ds:datastoreItem>
</file>

<file path=customXml/itemProps3.xml><?xml version="1.0" encoding="utf-8"?>
<ds:datastoreItem xmlns:ds="http://schemas.openxmlformats.org/officeDocument/2006/customXml" ds:itemID="{D957023E-6D8B-4D0A-B8C9-53EF7E9BD03B}"/>
</file>

<file path=docProps/app.xml><?xml version="1.0" encoding="utf-8"?>
<Properties xmlns="http://schemas.openxmlformats.org/officeDocument/2006/extended-properties" xmlns:vt="http://schemas.openxmlformats.org/officeDocument/2006/docPropsVTypes">
  <Template>QFES-Powerpoint</Template>
  <TotalTime>121</TotalTime>
  <Words>1035</Words>
  <Application>Microsoft Office PowerPoint</Application>
  <PresentationFormat>Widescreen</PresentationFormat>
  <Paragraphs>117</Paragraphs>
  <Slides>17</Slides>
  <Notes>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17</vt:i4>
      </vt:variant>
    </vt:vector>
  </HeadingPairs>
  <TitlesOfParts>
    <vt:vector size="25" baseType="lpstr">
      <vt:lpstr>Arial</vt:lpstr>
      <vt:lpstr>Arial Narrow</vt:lpstr>
      <vt:lpstr>Calibri</vt:lpstr>
      <vt:lpstr>Wingdings</vt:lpstr>
      <vt:lpstr>Office Theme</vt:lpstr>
      <vt:lpstr>Section Break</vt:lpstr>
      <vt:lpstr>Custom Design</vt:lpstr>
      <vt:lpstr>1_Custom Design</vt:lpstr>
      <vt:lpstr>PowerPoint Presentation</vt:lpstr>
      <vt:lpstr>PowerPoint Presentation</vt:lpstr>
      <vt:lpstr>Queensland Emergency Risk Management Framework (QERMF)</vt:lpstr>
      <vt:lpstr>What is the Queensland Emergency Risk Management Framework (QERMF)?</vt:lpstr>
      <vt:lpstr>The Approach to Assessing Hazard Related Risk and Risk Based Planning</vt:lpstr>
      <vt:lpstr>Understanding Hazards through Events and Their Characteristics</vt:lpstr>
      <vt:lpstr>Understanding Hazards as an Annual Cycle</vt:lpstr>
      <vt:lpstr>PowerPoint Presentation</vt:lpstr>
      <vt:lpstr>PowerPoint Presentation</vt:lpstr>
      <vt:lpstr>Passage of ‘Residual Risk’</vt:lpstr>
      <vt:lpstr>Use of Geospatial Intelligence and Data Sharing</vt:lpstr>
      <vt:lpstr>PowerPoint Presentation</vt:lpstr>
      <vt:lpstr>PowerPoint Presentation</vt:lpstr>
      <vt:lpstr>QERMF and Mitigation/Resilience Funding</vt:lpstr>
      <vt:lpstr>Key Outputs of the QERMF</vt:lpstr>
      <vt:lpstr>Benefits of QERMF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Chesnais</dc:creator>
  <cp:lastModifiedBy>Matthew Chesnais</cp:lastModifiedBy>
  <cp:revision>84</cp:revision>
  <dcterms:created xsi:type="dcterms:W3CDTF">2019-02-18T03:52:41Z</dcterms:created>
  <dcterms:modified xsi:type="dcterms:W3CDTF">2019-07-29T01:46:33Z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0x010100C55C9A2DCD472E478815251A17FCCCB6</vt:lpwstr>
  </property>
</Properties>
</file>